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92" r:id="rId2"/>
    <p:sldId id="264" r:id="rId3"/>
    <p:sldId id="263" r:id="rId4"/>
    <p:sldId id="265" r:id="rId5"/>
    <p:sldId id="298" r:id="rId6"/>
    <p:sldId id="266" r:id="rId7"/>
    <p:sldId id="267" r:id="rId8"/>
    <p:sldId id="269" r:id="rId9"/>
    <p:sldId id="299" r:id="rId10"/>
    <p:sldId id="296" r:id="rId11"/>
    <p:sldId id="297" r:id="rId12"/>
    <p:sldId id="275" r:id="rId13"/>
    <p:sldId id="276" r:id="rId14"/>
    <p:sldId id="278" r:id="rId15"/>
    <p:sldId id="279" r:id="rId16"/>
    <p:sldId id="280" r:id="rId17"/>
  </p:sldIdLst>
  <p:sldSz cx="9906000" cy="6858000" type="A4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45"/>
    <a:srgbClr val="CC0066"/>
    <a:srgbClr val="660033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118" autoAdjust="0"/>
  </p:normalViewPr>
  <p:slideViewPr>
    <p:cSldViewPr snapToGrid="0">
      <p:cViewPr>
        <p:scale>
          <a:sx n="72" d="100"/>
          <a:sy n="72" d="100"/>
        </p:scale>
        <p:origin x="-1272" y="-12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-2892" y="-108"/>
      </p:cViewPr>
      <p:guideLst>
        <p:guide orient="horz" pos="3127"/>
        <p:guide pos="2141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行政經費(校務基金+特別預算)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Sheet1!$C$1:$I$1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2017(i)</c:v>
                </c:pt>
              </c:strCache>
            </c:strRef>
          </c:cat>
          <c:val>
            <c:numRef>
              <c:f>Sheet1!$C$2:$I$2</c:f>
              <c:numCache>
                <c:formatCode>General</c:formatCode>
                <c:ptCount val="7"/>
                <c:pt idx="0">
                  <c:v>31.8</c:v>
                </c:pt>
                <c:pt idx="1">
                  <c:v>31.8</c:v>
                </c:pt>
                <c:pt idx="2">
                  <c:v>31.9</c:v>
                </c:pt>
                <c:pt idx="3">
                  <c:v>26.4</c:v>
                </c:pt>
                <c:pt idx="4">
                  <c:v>23.5</c:v>
                </c:pt>
                <c:pt idx="5">
                  <c:v>21.6</c:v>
                </c:pt>
                <c:pt idx="6">
                  <c:v>21.1</c:v>
                </c:pt>
              </c:numCache>
            </c:numRef>
          </c:val>
        </c:ser>
        <c:ser>
          <c:idx val="1"/>
          <c:order val="1"/>
          <c:tx>
            <c:strRef>
              <c:f>Sheet1!$B$3</c:f>
              <c:strCache>
                <c:ptCount val="1"/>
                <c:pt idx="0">
                  <c:v>校外研究計畫經費</c:v>
                </c:pt>
              </c:strCache>
            </c:strRef>
          </c:tx>
          <c:invertIfNegative val="0"/>
          <c:dLbls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altLang="en-US"/>
                      <a:t>286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/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Sheet1!$C$1:$I$1</c:f>
              <c:strCach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2017(i)</c:v>
                </c:pt>
              </c:strCache>
            </c:strRef>
          </c:cat>
          <c:val>
            <c:numRef>
              <c:f>Sheet1!$C$3:$I$3</c:f>
              <c:numCache>
                <c:formatCode>General</c:formatCode>
                <c:ptCount val="7"/>
                <c:pt idx="0">
                  <c:v>317</c:v>
                </c:pt>
                <c:pt idx="1">
                  <c:v>321</c:v>
                </c:pt>
                <c:pt idx="2">
                  <c:v>307</c:v>
                </c:pt>
                <c:pt idx="3">
                  <c:v>302</c:v>
                </c:pt>
                <c:pt idx="4">
                  <c:v>335</c:v>
                </c:pt>
                <c:pt idx="5">
                  <c:v>325</c:v>
                </c:pt>
                <c:pt idx="6">
                  <c:v>286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90359680"/>
        <c:axId val="90361216"/>
      </c:barChart>
      <c:catAx>
        <c:axId val="90359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0361216"/>
        <c:crosses val="autoZero"/>
        <c:auto val="1"/>
        <c:lblAlgn val="ctr"/>
        <c:lblOffset val="100"/>
        <c:noMultiLvlLbl val="0"/>
      </c:catAx>
      <c:valAx>
        <c:axId val="9036121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/>
            </a:pPr>
            <a:endParaRPr lang="zh-TW"/>
          </a:p>
        </c:txPr>
        <c:crossAx val="90359680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>
              <a:latin typeface="標楷體" pitchFamily="65" charset="-120"/>
              <a:ea typeface="標楷體" pitchFamily="65" charset="-120"/>
            </a:defRPr>
          </a:pPr>
          <a:endParaRPr lang="zh-TW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389643-A97E-4039-8E49-63C6A4C2D100}" type="doc">
      <dgm:prSet loTypeId="urn:microsoft.com/office/officeart/2005/8/layout/vList5" loCatId="list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0997F31D-FF2C-4D62-9283-165EDFC14485}">
      <dgm:prSet phldrT="[文字]" custT="1"/>
      <dgm:spPr>
        <a:solidFill>
          <a:srgbClr val="FFFF00"/>
        </a:solidFill>
      </dgm:spPr>
      <dgm:t>
        <a:bodyPr/>
        <a:lstStyle/>
        <a:p>
          <a:pPr algn="ctr"/>
          <a:r>
            <a:rPr lang="zh-TW" altLang="en-US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系所</a:t>
          </a:r>
          <a:endParaRPr lang="zh-TW" altLang="en-US" sz="32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F6096AC-D32D-4DED-BEAA-B54081CEDDD2}" type="parTrans" cxnId="{314C7644-41D0-40EB-A89D-B88DBA103B85}">
      <dgm:prSet/>
      <dgm:spPr/>
      <dgm:t>
        <a:bodyPr/>
        <a:lstStyle/>
        <a:p>
          <a:endParaRPr lang="zh-TW" altLang="en-US"/>
        </a:p>
      </dgm:t>
    </dgm:pt>
    <dgm:pt modelId="{C9997928-60F6-4745-9D86-F5599B128024}" type="sibTrans" cxnId="{314C7644-41D0-40EB-A89D-B88DBA103B85}">
      <dgm:prSet/>
      <dgm:spPr/>
      <dgm:t>
        <a:bodyPr/>
        <a:lstStyle/>
        <a:p>
          <a:endParaRPr lang="zh-TW" altLang="en-US"/>
        </a:p>
      </dgm:t>
    </dgm:pt>
    <dgm:pt modelId="{4EF43964-CF1F-494A-87C4-C132905FC235}">
      <dgm:prSet phldrT="[文字]" custT="1"/>
      <dgm:spPr/>
      <dgm:t>
        <a:bodyPr/>
        <a:lstStyle/>
        <a:p>
          <a:pPr marL="228600" indent="-228600" algn="l" defTabSz="1066800">
            <a:lnSpc>
              <a:spcPts val="29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數學系       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天文研究所 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27DF0CA1-9869-4390-84FB-5088AF59D217}" type="parTrans" cxnId="{469DE798-E4D7-4337-8619-012AF38A6C27}">
      <dgm:prSet/>
      <dgm:spPr/>
      <dgm:t>
        <a:bodyPr/>
        <a:lstStyle/>
        <a:p>
          <a:endParaRPr lang="zh-TW" altLang="en-US"/>
        </a:p>
      </dgm:t>
    </dgm:pt>
    <dgm:pt modelId="{FC3D9C29-CB46-4493-9B3F-9F4EF4E0C9D0}" type="sibTrans" cxnId="{469DE798-E4D7-4337-8619-012AF38A6C27}">
      <dgm:prSet/>
      <dgm:spPr/>
      <dgm:t>
        <a:bodyPr/>
        <a:lstStyle/>
        <a:p>
          <a:endParaRPr lang="zh-TW" altLang="en-US"/>
        </a:p>
      </dgm:t>
    </dgm:pt>
    <dgm:pt modelId="{617E42E9-A7C4-4262-B5D7-12C86BDBD9BE}">
      <dgm:prSet phldrT="[文字]" custT="1"/>
      <dgm:spPr>
        <a:solidFill>
          <a:schemeClr val="accent1">
            <a:lumMod val="40000"/>
            <a:lumOff val="60000"/>
          </a:schemeClr>
        </a:solidFill>
      </dgm:spPr>
      <dgm:t>
        <a:bodyPr tIns="468000"/>
        <a:lstStyle/>
        <a:p>
          <a:pPr algn="ctr"/>
          <a:r>
            <a:rPr lang="zh-TW" altLang="en-US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人數</a:t>
          </a:r>
          <a:endParaRPr lang="en-US" altLang="zh-TW" sz="3200" b="1" dirty="0" smtClean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algn="ctr"/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8925BC11-1830-4242-8B7B-997D0303C5BF}" type="parTrans" cxnId="{69EDEA16-989A-4974-BA42-AF5E1852BCC6}">
      <dgm:prSet/>
      <dgm:spPr/>
      <dgm:t>
        <a:bodyPr/>
        <a:lstStyle/>
        <a:p>
          <a:endParaRPr lang="zh-TW" altLang="en-US"/>
        </a:p>
      </dgm:t>
    </dgm:pt>
    <dgm:pt modelId="{D77C7DC5-1016-4F10-9223-EDBE0697399A}" type="sibTrans" cxnId="{69EDEA16-989A-4974-BA42-AF5E1852BCC6}">
      <dgm:prSet/>
      <dgm:spPr/>
      <dgm:t>
        <a:bodyPr/>
        <a:lstStyle/>
        <a:p>
          <a:endParaRPr lang="zh-TW" altLang="en-US"/>
        </a:p>
      </dgm:t>
    </dgm:pt>
    <dgm:pt modelId="{6DC4BBCD-0FFE-41EC-A932-4CB5ABDD2CD6}">
      <dgm:prSet phldrT="[文字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zh-TW" altLang="en-US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重要榮譽</a:t>
          </a:r>
          <a:endParaRPr lang="zh-TW" altLang="en-US" sz="3200" b="1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0873D005-FB25-46F4-9C1A-E7CD5C451D40}" type="parTrans" cxnId="{760B7BA7-1230-4D53-9101-BDD3ACE8930A}">
      <dgm:prSet/>
      <dgm:spPr/>
      <dgm:t>
        <a:bodyPr/>
        <a:lstStyle/>
        <a:p>
          <a:endParaRPr lang="zh-TW" altLang="en-US"/>
        </a:p>
      </dgm:t>
    </dgm:pt>
    <dgm:pt modelId="{A0468D23-1E75-4AF1-9E64-CACEBDCA2EC2}" type="sibTrans" cxnId="{760B7BA7-1230-4D53-9101-BDD3ACE8930A}">
      <dgm:prSet/>
      <dgm:spPr/>
      <dgm:t>
        <a:bodyPr/>
        <a:lstStyle/>
        <a:p>
          <a:endParaRPr lang="zh-TW" altLang="en-US"/>
        </a:p>
      </dgm:t>
    </dgm:pt>
    <dgm:pt modelId="{2218B785-CE23-4460-B8DB-3404CDC4227B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教育部國家講座：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8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DFBD955-8D7F-4FA7-897C-2882D4956C87}" type="parTrans" cxnId="{C60573CF-1EC4-4933-9950-ABE84E2DACB9}">
      <dgm:prSet/>
      <dgm:spPr/>
      <dgm:t>
        <a:bodyPr/>
        <a:lstStyle/>
        <a:p>
          <a:endParaRPr lang="zh-TW" altLang="en-US"/>
        </a:p>
      </dgm:t>
    </dgm:pt>
    <dgm:pt modelId="{57EE7F8F-A8C8-4413-A015-C3BA2BCFBA55}" type="sibTrans" cxnId="{C60573CF-1EC4-4933-9950-ABE84E2DACB9}">
      <dgm:prSet/>
      <dgm:spPr/>
      <dgm:t>
        <a:bodyPr/>
        <a:lstStyle/>
        <a:p>
          <a:endParaRPr lang="zh-TW" altLang="en-US"/>
        </a:p>
      </dgm:t>
    </dgm:pt>
    <dgm:pt modelId="{415A05F7-B361-4A1B-9ADE-09062EF28B61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傑出人才講座：</a:t>
          </a:r>
          <a:r>
            <a:rPr lang="en-US" altLang="zh-TW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11</a:t>
          </a:r>
          <a:r>
            <a:rPr lang="zh-TW" altLang="en-US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4EF34A0D-F652-449B-BC00-BE2DD1769CAB}" type="parTrans" cxnId="{8A09F71A-F4A6-4CC9-A96C-A54B93B541F0}">
      <dgm:prSet/>
      <dgm:spPr/>
      <dgm:t>
        <a:bodyPr/>
        <a:lstStyle/>
        <a:p>
          <a:endParaRPr lang="zh-TW" altLang="en-US"/>
        </a:p>
      </dgm:t>
    </dgm:pt>
    <dgm:pt modelId="{1B49199B-C659-4DE0-AA11-0CF2BC3FB3A9}" type="sibTrans" cxnId="{8A09F71A-F4A6-4CC9-A96C-A54B93B541F0}">
      <dgm:prSet/>
      <dgm:spPr/>
      <dgm:t>
        <a:bodyPr/>
        <a:lstStyle/>
        <a:p>
          <a:endParaRPr lang="zh-TW" altLang="en-US"/>
        </a:p>
      </dgm:t>
    </dgm:pt>
    <dgm:pt modelId="{18213112-E309-4E66-95A6-DA72D67586BF}">
      <dgm:prSet phldrT="[文字]" custT="1"/>
      <dgm:spPr/>
      <dgm:t>
        <a:bodyPr/>
        <a:lstStyle/>
        <a:p>
          <a:pPr marL="228600" indent="-228600" algn="l" defTabSz="1066800">
            <a:lnSpc>
              <a:spcPts val="29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物理學系     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b="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計算與建模科學研究所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48BE7068-9B46-4D8B-961E-95FC6D24AEF2}" type="parTrans" cxnId="{BC2CF6AC-D178-4102-8537-B091194964BF}">
      <dgm:prSet/>
      <dgm:spPr/>
      <dgm:t>
        <a:bodyPr/>
        <a:lstStyle/>
        <a:p>
          <a:endParaRPr lang="zh-TW" altLang="en-US"/>
        </a:p>
      </dgm:t>
    </dgm:pt>
    <dgm:pt modelId="{17723D03-234C-4795-8C97-C31216625C21}" type="sibTrans" cxnId="{BC2CF6AC-D178-4102-8537-B091194964BF}">
      <dgm:prSet/>
      <dgm:spPr/>
      <dgm:t>
        <a:bodyPr/>
        <a:lstStyle/>
        <a:p>
          <a:endParaRPr lang="zh-TW" altLang="en-US"/>
        </a:p>
      </dgm:t>
    </dgm:pt>
    <dgm:pt modelId="{997CE0EF-896F-4CA8-A25D-7B8E5F83C8A9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教育部學術獎</a:t>
          </a:r>
          <a:r>
            <a:rPr lang="zh-TW" altLang="en-US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11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9BFCD181-AEE3-428C-A825-8B451FE694B8}" type="parTrans" cxnId="{04C93593-3BED-4DEB-ABD3-2D554E6F68B0}">
      <dgm:prSet/>
      <dgm:spPr/>
      <dgm:t>
        <a:bodyPr/>
        <a:lstStyle/>
        <a:p>
          <a:endParaRPr lang="zh-TW" altLang="en-US"/>
        </a:p>
      </dgm:t>
    </dgm:pt>
    <dgm:pt modelId="{927A37DE-3DB9-4114-8EAB-5E4A04483183}" type="sibTrans" cxnId="{04C93593-3BED-4DEB-ABD3-2D554E6F68B0}">
      <dgm:prSet/>
      <dgm:spPr/>
      <dgm:t>
        <a:bodyPr/>
        <a:lstStyle/>
        <a:p>
          <a:endParaRPr lang="zh-TW" altLang="en-US"/>
        </a:p>
      </dgm:t>
    </dgm:pt>
    <dgm:pt modelId="{D30126CF-607D-4115-9E6B-A08A2687B236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科技部傑出獎</a:t>
          </a:r>
          <a:r>
            <a:rPr lang="zh-TW" altLang="en-US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27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33553952-5BD8-4435-9B4C-A8E5658F1DCE}" type="parTrans" cxnId="{0EA04AD8-4575-4E89-9707-6713A44DCEF2}">
      <dgm:prSet/>
      <dgm:spPr/>
      <dgm:t>
        <a:bodyPr/>
        <a:lstStyle/>
        <a:p>
          <a:endParaRPr lang="zh-TW" altLang="en-US"/>
        </a:p>
      </dgm:t>
    </dgm:pt>
    <dgm:pt modelId="{2890F85F-51F9-4F6C-8A2A-4C66276F8918}" type="sibTrans" cxnId="{0EA04AD8-4575-4E89-9707-6713A44DCEF2}">
      <dgm:prSet/>
      <dgm:spPr/>
      <dgm:t>
        <a:bodyPr/>
        <a:lstStyle/>
        <a:p>
          <a:endParaRPr lang="zh-TW" altLang="en-US"/>
        </a:p>
      </dgm:t>
    </dgm:pt>
    <dgm:pt modelId="{4B7BAECF-871E-43D6-846F-0952ACDAA0F0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專任教師 </a:t>
          </a:r>
          <a:r>
            <a:rPr lang="zh-TW" altLang="en-US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  </a:t>
          </a:r>
          <a:r>
            <a:rPr lang="en-US" altLang="zh-TW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108</a:t>
          </a:r>
          <a:r>
            <a:rPr lang="zh-TW" altLang="en-US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4067BA48-3F7F-4BCF-93D0-C586D27FA5DF}" type="sibTrans" cxnId="{8D1D5B1A-8BBD-42EA-B680-31CDBA8689F6}">
      <dgm:prSet/>
      <dgm:spPr/>
      <dgm:t>
        <a:bodyPr/>
        <a:lstStyle/>
        <a:p>
          <a:endParaRPr lang="zh-TW" altLang="en-US"/>
        </a:p>
      </dgm:t>
    </dgm:pt>
    <dgm:pt modelId="{AD2FFD9C-34AC-4EAA-B31C-8F5D891A610C}" type="parTrans" cxnId="{8D1D5B1A-8BBD-42EA-B680-31CDBA8689F6}">
      <dgm:prSet/>
      <dgm:spPr/>
      <dgm:t>
        <a:bodyPr/>
        <a:lstStyle/>
        <a:p>
          <a:endParaRPr lang="zh-TW" altLang="en-US"/>
        </a:p>
      </dgm:t>
    </dgm:pt>
    <dgm:pt modelId="{491E638F-2FD1-4632-98C7-22F38F062BB3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師生比 　</a:t>
          </a:r>
          <a:r>
            <a:rPr lang="zh-TW" altLang="en-US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  </a:t>
          </a:r>
          <a:r>
            <a:rPr lang="en-US" altLang="zh-TW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15</a:t>
          </a:r>
          <a:endParaRPr lang="zh-TW" altLang="en-US" sz="2000" b="1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75CED580-CBC8-4AE1-87A2-7A176F4E9A8B}" type="sibTrans" cxnId="{E2DC4E47-63E2-47D1-A1D8-96F9FF0899F4}">
      <dgm:prSet/>
      <dgm:spPr/>
      <dgm:t>
        <a:bodyPr/>
        <a:lstStyle/>
        <a:p>
          <a:endParaRPr lang="zh-TW" altLang="en-US"/>
        </a:p>
      </dgm:t>
    </dgm:pt>
    <dgm:pt modelId="{D4865131-4795-4818-864F-D8AC4B57838A}" type="parTrans" cxnId="{E2DC4E47-63E2-47D1-A1D8-96F9FF0899F4}">
      <dgm:prSet/>
      <dgm:spPr/>
      <dgm:t>
        <a:bodyPr/>
        <a:lstStyle/>
        <a:p>
          <a:endParaRPr lang="zh-TW" altLang="en-US"/>
        </a:p>
      </dgm:t>
    </dgm:pt>
    <dgm:pt modelId="{2DC30C88-2A54-43F8-AAE6-E7FEDD05C716}">
      <dgm:prSet phldrT="[文字]" custT="1"/>
      <dgm:spPr/>
      <dgm:t>
        <a:bodyPr/>
        <a:lstStyle/>
        <a:p>
          <a:pPr>
            <a:lnSpc>
              <a:spcPts val="3000"/>
            </a:lnSpc>
            <a:spcAft>
              <a:spcPts val="0"/>
            </a:spcAft>
          </a:pPr>
          <a:r>
            <a:rPr lang="zh-TW" altLang="en-US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學生人數 </a:t>
          </a:r>
          <a:r>
            <a:rPr lang="zh-TW" altLang="en-US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  </a:t>
          </a:r>
          <a:r>
            <a:rPr lang="en-US" altLang="zh-TW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1,662</a:t>
          </a:r>
          <a:r>
            <a:rPr lang="zh-TW" altLang="en-US" sz="2000" b="1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gm:t>
    </dgm:pt>
    <dgm:pt modelId="{BA574DDD-0683-47B0-BD08-44058CD3D37D}" type="sibTrans" cxnId="{F79C8A10-D03B-4743-8026-469495366BDF}">
      <dgm:prSet/>
      <dgm:spPr/>
      <dgm:t>
        <a:bodyPr/>
        <a:lstStyle/>
        <a:p>
          <a:endParaRPr lang="zh-TW" altLang="en-US"/>
        </a:p>
      </dgm:t>
    </dgm:pt>
    <dgm:pt modelId="{E13CD5DB-B58E-46A2-9AD9-76C24184F043}" type="parTrans" cxnId="{F79C8A10-D03B-4743-8026-469495366BDF}">
      <dgm:prSet/>
      <dgm:spPr/>
      <dgm:t>
        <a:bodyPr/>
        <a:lstStyle/>
        <a:p>
          <a:endParaRPr lang="zh-TW" altLang="en-US"/>
        </a:p>
      </dgm:t>
    </dgm:pt>
    <dgm:pt modelId="{7861A6DA-BF35-45B6-9E8D-E1AB76D70D9E}">
      <dgm:prSet phldrT="[文字]" custT="1"/>
      <dgm:spPr/>
      <dgm:t>
        <a:bodyPr/>
        <a:lstStyle/>
        <a:p>
          <a:pPr marL="228600" indent="-228600" algn="l" defTabSz="1066800">
            <a:lnSpc>
              <a:spcPts val="29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化學系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           ‧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理學院學士班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E39ADDFC-4533-482E-9C44-F7A130724664}" type="parTrans" cxnId="{69DBE5D8-B794-4BAF-AA19-973ECCA9971F}">
      <dgm:prSet/>
      <dgm:spPr/>
      <dgm:t>
        <a:bodyPr/>
        <a:lstStyle/>
        <a:p>
          <a:endParaRPr lang="zh-TW" altLang="en-US"/>
        </a:p>
      </dgm:t>
    </dgm:pt>
    <dgm:pt modelId="{6EFA9514-AD32-48CC-9091-682E3CD3898C}" type="sibTrans" cxnId="{69DBE5D8-B794-4BAF-AA19-973ECCA9971F}">
      <dgm:prSet/>
      <dgm:spPr/>
      <dgm:t>
        <a:bodyPr/>
        <a:lstStyle/>
        <a:p>
          <a:endParaRPr lang="zh-TW" altLang="en-US"/>
        </a:p>
      </dgm:t>
    </dgm:pt>
    <dgm:pt modelId="{82010E6B-3891-41A8-BCE3-6A60579F6D73}">
      <dgm:prSet phldrT="[文字]" custT="1"/>
      <dgm:spPr/>
      <dgm:t>
        <a:bodyPr/>
        <a:lstStyle/>
        <a:p>
          <a:pPr marL="228600" indent="-228600" algn="l" defTabSz="1066800">
            <a:lnSpc>
              <a:spcPts val="29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統計學研究所       </a:t>
          </a:r>
          <a:r>
            <a:rPr lang="en-US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先進光源科技學位學程</a:t>
          </a:r>
          <a:endParaRPr lang="zh-TW" altLang="en-US" sz="20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gm:t>
    </dgm:pt>
    <dgm:pt modelId="{4DF53B3D-CF8A-4CDF-AD5D-F0A588312129}" type="parTrans" cxnId="{99026AB1-F200-432E-96BF-2D525DA31297}">
      <dgm:prSet/>
      <dgm:spPr/>
      <dgm:t>
        <a:bodyPr/>
        <a:lstStyle/>
        <a:p>
          <a:endParaRPr lang="zh-TW" altLang="en-US"/>
        </a:p>
      </dgm:t>
    </dgm:pt>
    <dgm:pt modelId="{6352036A-7633-4C62-82B4-0E06E63B4305}" type="sibTrans" cxnId="{99026AB1-F200-432E-96BF-2D525DA31297}">
      <dgm:prSet/>
      <dgm:spPr/>
      <dgm:t>
        <a:bodyPr/>
        <a:lstStyle/>
        <a:p>
          <a:endParaRPr lang="zh-TW" altLang="en-US"/>
        </a:p>
      </dgm:t>
    </dgm:pt>
    <dgm:pt modelId="{30E17827-08CC-43CE-AD82-3FC3E2DC2546}" type="pres">
      <dgm:prSet presAssocID="{AB389643-A97E-4039-8E49-63C6A4C2D10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89F1877-4F91-4960-A4D1-2DE6E4DE3297}" type="pres">
      <dgm:prSet presAssocID="{0997F31D-FF2C-4D62-9283-165EDFC14485}" presName="linNode" presStyleCnt="0"/>
      <dgm:spPr/>
    </dgm:pt>
    <dgm:pt modelId="{70B823AE-3C48-48E6-89C9-3CDBA6DC99E5}" type="pres">
      <dgm:prSet presAssocID="{0997F31D-FF2C-4D62-9283-165EDFC14485}" presName="parentText" presStyleLbl="node1" presStyleIdx="0" presStyleCnt="3" custScaleX="82312" custScaleY="105181" custLinFactNeighborX="-748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E42D50-85C4-48B2-8ABA-0998A2BE12AC}" type="pres">
      <dgm:prSet presAssocID="{0997F31D-FF2C-4D62-9283-165EDFC14485}" presName="descendantText" presStyleLbl="alignAccFollowNode1" presStyleIdx="0" presStyleCnt="3" custScaleX="137938" custScaleY="150610" custLinFactNeighborX="-824" custLinFactNeighborY="-2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9881855-2C44-4C3D-9B14-F809A4507F6E}" type="pres">
      <dgm:prSet presAssocID="{C9997928-60F6-4745-9D86-F5599B128024}" presName="sp" presStyleCnt="0"/>
      <dgm:spPr/>
    </dgm:pt>
    <dgm:pt modelId="{600C5651-2D96-4B31-979D-4BD102ACAE5C}" type="pres">
      <dgm:prSet presAssocID="{617E42E9-A7C4-4262-B5D7-12C86BDBD9BE}" presName="linNode" presStyleCnt="0"/>
      <dgm:spPr/>
    </dgm:pt>
    <dgm:pt modelId="{588E013D-BA6F-4776-A0E3-164A2640C5EC}" type="pres">
      <dgm:prSet presAssocID="{617E42E9-A7C4-4262-B5D7-12C86BDBD9BE}" presName="parentText" presStyleLbl="node1" presStyleIdx="1" presStyleCnt="3" custScaleX="69720" custScaleY="7523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6D74DC4-3915-43FA-8C99-44EB2A330844}" type="pres">
      <dgm:prSet presAssocID="{617E42E9-A7C4-4262-B5D7-12C86BDBD9BE}" presName="descendantText" presStyleLbl="alignAccFollowNode1" presStyleIdx="1" presStyleCnt="3" custScaleX="115941" custScaleY="126649" custLinFactNeighborX="-1104" custLinFactNeighborY="-13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D527A8-CBCD-4151-97F1-9DEA2D8E733E}" type="pres">
      <dgm:prSet presAssocID="{D77C7DC5-1016-4F10-9223-EDBE0697399A}" presName="sp" presStyleCnt="0"/>
      <dgm:spPr/>
    </dgm:pt>
    <dgm:pt modelId="{B13C186E-212E-4E9A-9D06-2B7C6CF2652C}" type="pres">
      <dgm:prSet presAssocID="{6DC4BBCD-0FFE-41EC-A932-4CB5ABDD2CD6}" presName="linNode" presStyleCnt="0"/>
      <dgm:spPr/>
    </dgm:pt>
    <dgm:pt modelId="{C9182BE2-F3F1-49A1-AAF3-79C99027A89B}" type="pres">
      <dgm:prSet presAssocID="{6DC4BBCD-0FFE-41EC-A932-4CB5ABDD2CD6}" presName="parentText" presStyleLbl="node1" presStyleIdx="2" presStyleCnt="3" custScaleX="70158" custLinFactNeighborX="-492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4544493-CFAE-4128-81F0-5D24D6EF16CE}" type="pres">
      <dgm:prSet presAssocID="{6DC4BBCD-0FFE-41EC-A932-4CB5ABDD2CD6}" presName="descendantText" presStyleLbl="alignAccFollowNode1" presStyleIdx="2" presStyleCnt="3" custScaleX="116152" custScaleY="156864" custLinFactNeighborX="-1016" custLinFactNeighborY="-236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73D2CC0-DAF3-479A-ADAE-3C694A4B19B5}" type="presOf" srcId="{2DC30C88-2A54-43F8-AAE6-E7FEDD05C716}" destId="{96D74DC4-3915-43FA-8C99-44EB2A330844}" srcOrd="0" destOrd="1" presId="urn:microsoft.com/office/officeart/2005/8/layout/vList5"/>
    <dgm:cxn modelId="{C60573CF-1EC4-4933-9950-ABE84E2DACB9}" srcId="{6DC4BBCD-0FFE-41EC-A932-4CB5ABDD2CD6}" destId="{2218B785-CE23-4460-B8DB-3404CDC4227B}" srcOrd="0" destOrd="0" parTransId="{BDFBD955-8D7F-4FA7-897C-2882D4956C87}" sibTransId="{57EE7F8F-A8C8-4413-A015-C3BA2BCFBA55}"/>
    <dgm:cxn modelId="{760B7BA7-1230-4D53-9101-BDD3ACE8930A}" srcId="{AB389643-A97E-4039-8E49-63C6A4C2D100}" destId="{6DC4BBCD-0FFE-41EC-A932-4CB5ABDD2CD6}" srcOrd="2" destOrd="0" parTransId="{0873D005-FB25-46F4-9C1A-E7CD5C451D40}" sibTransId="{A0468D23-1E75-4AF1-9E64-CACEBDCA2EC2}"/>
    <dgm:cxn modelId="{BC2CF6AC-D178-4102-8537-B091194964BF}" srcId="{0997F31D-FF2C-4D62-9283-165EDFC14485}" destId="{18213112-E309-4E66-95A6-DA72D67586BF}" srcOrd="1" destOrd="0" parTransId="{48BE7068-9B46-4D8B-961E-95FC6D24AEF2}" sibTransId="{17723D03-234C-4795-8C97-C31216625C21}"/>
    <dgm:cxn modelId="{D56756CA-B75F-4501-8577-98164E6DB0D6}" type="presOf" srcId="{4B7BAECF-871E-43D6-846F-0952ACDAA0F0}" destId="{96D74DC4-3915-43FA-8C99-44EB2A330844}" srcOrd="0" destOrd="0" presId="urn:microsoft.com/office/officeart/2005/8/layout/vList5"/>
    <dgm:cxn modelId="{38422443-465E-48C9-97A7-3CCB4FCA47DD}" type="presOf" srcId="{D30126CF-607D-4115-9E6B-A08A2687B236}" destId="{F4544493-CFAE-4128-81F0-5D24D6EF16CE}" srcOrd="0" destOrd="3" presId="urn:microsoft.com/office/officeart/2005/8/layout/vList5"/>
    <dgm:cxn modelId="{0EA04AD8-4575-4E89-9707-6713A44DCEF2}" srcId="{6DC4BBCD-0FFE-41EC-A932-4CB5ABDD2CD6}" destId="{D30126CF-607D-4115-9E6B-A08A2687B236}" srcOrd="3" destOrd="0" parTransId="{33553952-5BD8-4435-9B4C-A8E5658F1DCE}" sibTransId="{2890F85F-51F9-4F6C-8A2A-4C66276F8918}"/>
    <dgm:cxn modelId="{EB54FDFD-91C0-4D77-9D28-D83B47273DF6}" type="presOf" srcId="{997CE0EF-896F-4CA8-A25D-7B8E5F83C8A9}" destId="{F4544493-CFAE-4128-81F0-5D24D6EF16CE}" srcOrd="0" destOrd="2" presId="urn:microsoft.com/office/officeart/2005/8/layout/vList5"/>
    <dgm:cxn modelId="{833548EE-9353-4DF4-BE01-B274E7F9A3B6}" type="presOf" srcId="{4EF43964-CF1F-494A-87C4-C132905FC235}" destId="{4DE42D50-85C4-48B2-8ABA-0998A2BE12AC}" srcOrd="0" destOrd="0" presId="urn:microsoft.com/office/officeart/2005/8/layout/vList5"/>
    <dgm:cxn modelId="{04C93593-3BED-4DEB-ABD3-2D554E6F68B0}" srcId="{6DC4BBCD-0FFE-41EC-A932-4CB5ABDD2CD6}" destId="{997CE0EF-896F-4CA8-A25D-7B8E5F83C8A9}" srcOrd="2" destOrd="0" parTransId="{9BFCD181-AEE3-428C-A825-8B451FE694B8}" sibTransId="{927A37DE-3DB9-4114-8EAB-5E4A04483183}"/>
    <dgm:cxn modelId="{8A09F71A-F4A6-4CC9-A96C-A54B93B541F0}" srcId="{6DC4BBCD-0FFE-41EC-A932-4CB5ABDD2CD6}" destId="{415A05F7-B361-4A1B-9ADE-09062EF28B61}" srcOrd="1" destOrd="0" parTransId="{4EF34A0D-F652-449B-BC00-BE2DD1769CAB}" sibTransId="{1B49199B-C659-4DE0-AA11-0CF2BC3FB3A9}"/>
    <dgm:cxn modelId="{89672FD6-8AA2-4EEA-83F2-F4071BAF472F}" type="presOf" srcId="{491E638F-2FD1-4632-98C7-22F38F062BB3}" destId="{96D74DC4-3915-43FA-8C99-44EB2A330844}" srcOrd="0" destOrd="2" presId="urn:microsoft.com/office/officeart/2005/8/layout/vList5"/>
    <dgm:cxn modelId="{2C1F6F93-315D-4FF7-BEF6-1FFFED03B7B1}" type="presOf" srcId="{0997F31D-FF2C-4D62-9283-165EDFC14485}" destId="{70B823AE-3C48-48E6-89C9-3CDBA6DC99E5}" srcOrd="0" destOrd="0" presId="urn:microsoft.com/office/officeart/2005/8/layout/vList5"/>
    <dgm:cxn modelId="{6DE985A0-9096-4AB7-8C78-F0B7FAD27DFF}" type="presOf" srcId="{AB389643-A97E-4039-8E49-63C6A4C2D100}" destId="{30E17827-08CC-43CE-AD82-3FC3E2DC2546}" srcOrd="0" destOrd="0" presId="urn:microsoft.com/office/officeart/2005/8/layout/vList5"/>
    <dgm:cxn modelId="{9B1B309D-D285-4F78-8A20-DB54DA878938}" type="presOf" srcId="{82010E6B-3891-41A8-BCE3-6A60579F6D73}" destId="{4DE42D50-85C4-48B2-8ABA-0998A2BE12AC}" srcOrd="0" destOrd="3" presId="urn:microsoft.com/office/officeart/2005/8/layout/vList5"/>
    <dgm:cxn modelId="{F79C8A10-D03B-4743-8026-469495366BDF}" srcId="{617E42E9-A7C4-4262-B5D7-12C86BDBD9BE}" destId="{2DC30C88-2A54-43F8-AAE6-E7FEDD05C716}" srcOrd="1" destOrd="0" parTransId="{E13CD5DB-B58E-46A2-9AD9-76C24184F043}" sibTransId="{BA574DDD-0683-47B0-BD08-44058CD3D37D}"/>
    <dgm:cxn modelId="{9FBA5C2F-ABE0-4AE0-A449-1AF82313CA10}" type="presOf" srcId="{2218B785-CE23-4460-B8DB-3404CDC4227B}" destId="{F4544493-CFAE-4128-81F0-5D24D6EF16CE}" srcOrd="0" destOrd="0" presId="urn:microsoft.com/office/officeart/2005/8/layout/vList5"/>
    <dgm:cxn modelId="{469DE798-E4D7-4337-8619-012AF38A6C27}" srcId="{0997F31D-FF2C-4D62-9283-165EDFC14485}" destId="{4EF43964-CF1F-494A-87C4-C132905FC235}" srcOrd="0" destOrd="0" parTransId="{27DF0CA1-9869-4390-84FB-5088AF59D217}" sibTransId="{FC3D9C29-CB46-4493-9B3F-9F4EF4E0C9D0}"/>
    <dgm:cxn modelId="{88D7B5D3-7C6E-44E3-A651-D84ACB88AD55}" type="presOf" srcId="{415A05F7-B361-4A1B-9ADE-09062EF28B61}" destId="{F4544493-CFAE-4128-81F0-5D24D6EF16CE}" srcOrd="0" destOrd="1" presId="urn:microsoft.com/office/officeart/2005/8/layout/vList5"/>
    <dgm:cxn modelId="{56C3218F-58E6-4528-A0B4-E9A5B6719F93}" type="presOf" srcId="{617E42E9-A7C4-4262-B5D7-12C86BDBD9BE}" destId="{588E013D-BA6F-4776-A0E3-164A2640C5EC}" srcOrd="0" destOrd="0" presId="urn:microsoft.com/office/officeart/2005/8/layout/vList5"/>
    <dgm:cxn modelId="{8D1D5B1A-8BBD-42EA-B680-31CDBA8689F6}" srcId="{617E42E9-A7C4-4262-B5D7-12C86BDBD9BE}" destId="{4B7BAECF-871E-43D6-846F-0952ACDAA0F0}" srcOrd="0" destOrd="0" parTransId="{AD2FFD9C-34AC-4EAA-B31C-8F5D891A610C}" sibTransId="{4067BA48-3F7F-4BCF-93D0-C586D27FA5DF}"/>
    <dgm:cxn modelId="{99026AB1-F200-432E-96BF-2D525DA31297}" srcId="{0997F31D-FF2C-4D62-9283-165EDFC14485}" destId="{82010E6B-3891-41A8-BCE3-6A60579F6D73}" srcOrd="3" destOrd="0" parTransId="{4DF53B3D-CF8A-4CDF-AD5D-F0A588312129}" sibTransId="{6352036A-7633-4C62-82B4-0E06E63B4305}"/>
    <dgm:cxn modelId="{8B8F21F3-9F0E-4BC6-B405-CBE38A27185F}" type="presOf" srcId="{6DC4BBCD-0FFE-41EC-A932-4CB5ABDD2CD6}" destId="{C9182BE2-F3F1-49A1-AAF3-79C99027A89B}" srcOrd="0" destOrd="0" presId="urn:microsoft.com/office/officeart/2005/8/layout/vList5"/>
    <dgm:cxn modelId="{314C7644-41D0-40EB-A89D-B88DBA103B85}" srcId="{AB389643-A97E-4039-8E49-63C6A4C2D100}" destId="{0997F31D-FF2C-4D62-9283-165EDFC14485}" srcOrd="0" destOrd="0" parTransId="{DF6096AC-D32D-4DED-BEAA-B54081CEDDD2}" sibTransId="{C9997928-60F6-4745-9D86-F5599B128024}"/>
    <dgm:cxn modelId="{D926F6CA-44D7-4F5C-B18A-212EBC372036}" type="presOf" srcId="{7861A6DA-BF35-45B6-9E8D-E1AB76D70D9E}" destId="{4DE42D50-85C4-48B2-8ABA-0998A2BE12AC}" srcOrd="0" destOrd="2" presId="urn:microsoft.com/office/officeart/2005/8/layout/vList5"/>
    <dgm:cxn modelId="{E2DC4E47-63E2-47D1-A1D8-96F9FF0899F4}" srcId="{617E42E9-A7C4-4262-B5D7-12C86BDBD9BE}" destId="{491E638F-2FD1-4632-98C7-22F38F062BB3}" srcOrd="2" destOrd="0" parTransId="{D4865131-4795-4818-864F-D8AC4B57838A}" sibTransId="{75CED580-CBC8-4AE1-87A2-7A176F4E9A8B}"/>
    <dgm:cxn modelId="{69EDEA16-989A-4974-BA42-AF5E1852BCC6}" srcId="{AB389643-A97E-4039-8E49-63C6A4C2D100}" destId="{617E42E9-A7C4-4262-B5D7-12C86BDBD9BE}" srcOrd="1" destOrd="0" parTransId="{8925BC11-1830-4242-8B7B-997D0303C5BF}" sibTransId="{D77C7DC5-1016-4F10-9223-EDBE0697399A}"/>
    <dgm:cxn modelId="{69DBE5D8-B794-4BAF-AA19-973ECCA9971F}" srcId="{0997F31D-FF2C-4D62-9283-165EDFC14485}" destId="{7861A6DA-BF35-45B6-9E8D-E1AB76D70D9E}" srcOrd="2" destOrd="0" parTransId="{E39ADDFC-4533-482E-9C44-F7A130724664}" sibTransId="{6EFA9514-AD32-48CC-9091-682E3CD3898C}"/>
    <dgm:cxn modelId="{81CB3F04-6AA9-466A-9F66-1D362EB9B016}" type="presOf" srcId="{18213112-E309-4E66-95A6-DA72D67586BF}" destId="{4DE42D50-85C4-48B2-8ABA-0998A2BE12AC}" srcOrd="0" destOrd="1" presId="urn:microsoft.com/office/officeart/2005/8/layout/vList5"/>
    <dgm:cxn modelId="{376413F7-17E7-42E6-ADF8-78545A6009EB}" type="presParOf" srcId="{30E17827-08CC-43CE-AD82-3FC3E2DC2546}" destId="{589F1877-4F91-4960-A4D1-2DE6E4DE3297}" srcOrd="0" destOrd="0" presId="urn:microsoft.com/office/officeart/2005/8/layout/vList5"/>
    <dgm:cxn modelId="{8000DAE7-ECFE-4949-9A0F-1B35F662CF48}" type="presParOf" srcId="{589F1877-4F91-4960-A4D1-2DE6E4DE3297}" destId="{70B823AE-3C48-48E6-89C9-3CDBA6DC99E5}" srcOrd="0" destOrd="0" presId="urn:microsoft.com/office/officeart/2005/8/layout/vList5"/>
    <dgm:cxn modelId="{8AFD1E1B-2ED6-4B4A-88E6-B60A681C5148}" type="presParOf" srcId="{589F1877-4F91-4960-A4D1-2DE6E4DE3297}" destId="{4DE42D50-85C4-48B2-8ABA-0998A2BE12AC}" srcOrd="1" destOrd="0" presId="urn:microsoft.com/office/officeart/2005/8/layout/vList5"/>
    <dgm:cxn modelId="{1AC2B63A-CB7C-4686-95FF-465712BBD501}" type="presParOf" srcId="{30E17827-08CC-43CE-AD82-3FC3E2DC2546}" destId="{59881855-2C44-4C3D-9B14-F809A4507F6E}" srcOrd="1" destOrd="0" presId="urn:microsoft.com/office/officeart/2005/8/layout/vList5"/>
    <dgm:cxn modelId="{74A92E04-D26F-45F5-B2E3-706D5377EB4D}" type="presParOf" srcId="{30E17827-08CC-43CE-AD82-3FC3E2DC2546}" destId="{600C5651-2D96-4B31-979D-4BD102ACAE5C}" srcOrd="2" destOrd="0" presId="urn:microsoft.com/office/officeart/2005/8/layout/vList5"/>
    <dgm:cxn modelId="{49348E9E-400A-4A6D-ACCD-CE4337D25D3F}" type="presParOf" srcId="{600C5651-2D96-4B31-979D-4BD102ACAE5C}" destId="{588E013D-BA6F-4776-A0E3-164A2640C5EC}" srcOrd="0" destOrd="0" presId="urn:microsoft.com/office/officeart/2005/8/layout/vList5"/>
    <dgm:cxn modelId="{CC4CAFF1-0600-4FE7-9675-D95DF757557C}" type="presParOf" srcId="{600C5651-2D96-4B31-979D-4BD102ACAE5C}" destId="{96D74DC4-3915-43FA-8C99-44EB2A330844}" srcOrd="1" destOrd="0" presId="urn:microsoft.com/office/officeart/2005/8/layout/vList5"/>
    <dgm:cxn modelId="{667244F5-EA53-4A46-B4A7-737F71C1E2C5}" type="presParOf" srcId="{30E17827-08CC-43CE-AD82-3FC3E2DC2546}" destId="{21D527A8-CBCD-4151-97F1-9DEA2D8E733E}" srcOrd="3" destOrd="0" presId="urn:microsoft.com/office/officeart/2005/8/layout/vList5"/>
    <dgm:cxn modelId="{D5B14B65-4803-4373-A89A-232167DAD78F}" type="presParOf" srcId="{30E17827-08CC-43CE-AD82-3FC3E2DC2546}" destId="{B13C186E-212E-4E9A-9D06-2B7C6CF2652C}" srcOrd="4" destOrd="0" presId="urn:microsoft.com/office/officeart/2005/8/layout/vList5"/>
    <dgm:cxn modelId="{F41C21FC-7E0F-4C4A-8DD3-136FBA131E50}" type="presParOf" srcId="{B13C186E-212E-4E9A-9D06-2B7C6CF2652C}" destId="{C9182BE2-F3F1-49A1-AAF3-79C99027A89B}" srcOrd="0" destOrd="0" presId="urn:microsoft.com/office/officeart/2005/8/layout/vList5"/>
    <dgm:cxn modelId="{0B062DFF-DF17-4714-B909-8D00572A7594}" type="presParOf" srcId="{B13C186E-212E-4E9A-9D06-2B7C6CF2652C}" destId="{F4544493-CFAE-4128-81F0-5D24D6EF16C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42D50-85C4-48B2-8ABA-0998A2BE12AC}">
      <dsp:nvSpPr>
        <dsp:cNvPr id="0" name=""/>
        <dsp:cNvSpPr/>
      </dsp:nvSpPr>
      <dsp:spPr>
        <a:xfrm rot="5400000">
          <a:off x="4397123" y="-2308354"/>
          <a:ext cx="1659953" cy="627774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ts val="29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數學系           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天文研究所 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  <a:p>
          <a:pPr marL="228600" lvl="1" indent="-228600" algn="l" defTabSz="1066800">
            <a:lnSpc>
              <a:spcPts val="29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物理學系         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b="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計算與建模科學研究所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  <a:p>
          <a:pPr marL="228600" lvl="1" indent="-228600" algn="l" defTabSz="1066800">
            <a:lnSpc>
              <a:spcPts val="29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化學系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           ‧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理學院學士班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  <a:p>
          <a:pPr marL="228600" lvl="1" indent="-228600" algn="l" defTabSz="1066800">
            <a:lnSpc>
              <a:spcPts val="29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統計學研究所       </a:t>
          </a:r>
          <a:r>
            <a:rPr lang="en-US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‧</a:t>
          </a:r>
          <a:r>
            <a:rPr lang="zh-TW" altLang="en-US" sz="2000" kern="12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先進光源科技學位學程</a:t>
          </a:r>
          <a:endParaRPr lang="zh-TW" altLang="en-US" sz="2000" kern="1200" dirty="0"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sp:txBody>
      <dsp:txXfrm rot="-5400000">
        <a:off x="2088227" y="81574"/>
        <a:ext cx="6196714" cy="1497889"/>
      </dsp:txXfrm>
    </dsp:sp>
    <dsp:sp modelId="{70B823AE-3C48-48E6-89C9-3CDBA6DC99E5}">
      <dsp:nvSpPr>
        <dsp:cNvPr id="0" name=""/>
        <dsp:cNvSpPr/>
      </dsp:nvSpPr>
      <dsp:spPr>
        <a:xfrm>
          <a:off x="0" y="106259"/>
          <a:ext cx="2107198" cy="1449069"/>
        </a:xfrm>
        <a:prstGeom prst="roundRect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系所</a:t>
          </a:r>
          <a:endParaRPr lang="zh-TW" altLang="en-US" sz="32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70738" y="176997"/>
        <a:ext cx="1965722" cy="1307593"/>
      </dsp:txXfrm>
    </dsp:sp>
    <dsp:sp modelId="{96D74DC4-3915-43FA-8C99-44EB2A330844}">
      <dsp:nvSpPr>
        <dsp:cNvPr id="0" name=""/>
        <dsp:cNvSpPr/>
      </dsp:nvSpPr>
      <dsp:spPr>
        <a:xfrm rot="5400000">
          <a:off x="4483888" y="-683321"/>
          <a:ext cx="1395866" cy="621888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專任教師 </a:t>
          </a:r>
          <a:r>
            <a:rPr lang="zh-TW" alt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kern="12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  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108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學生人數 </a:t>
          </a:r>
          <a:r>
            <a:rPr lang="zh-TW" alt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kern="12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  </a:t>
          </a:r>
          <a:r>
            <a:rPr lang="en-US" altLang="zh-TW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1,662</a:t>
          </a:r>
          <a:r>
            <a:rPr lang="zh-TW" altLang="en-US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師生比 　</a:t>
          </a:r>
          <a:r>
            <a:rPr lang="zh-TW" altLang="en-US" sz="2000" kern="1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zh-TW" altLang="en-US" sz="2000" kern="1200" dirty="0" smtClean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   </a:t>
          </a:r>
          <a:r>
            <a:rPr lang="en-US" altLang="zh-TW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</a:t>
          </a:r>
          <a:r>
            <a:rPr lang="zh-TW" altLang="en-US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15</a:t>
          </a:r>
          <a:endParaRPr lang="zh-TW" altLang="en-US" sz="2000" b="1" kern="1200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 rot="-5400000">
        <a:off x="2072378" y="1796330"/>
        <a:ext cx="6150747" cy="1259584"/>
      </dsp:txXfrm>
    </dsp:sp>
    <dsp:sp modelId="{588E013D-BA6F-4776-A0E3-164A2640C5EC}">
      <dsp:nvSpPr>
        <dsp:cNvPr id="0" name=""/>
        <dsp:cNvSpPr/>
      </dsp:nvSpPr>
      <dsp:spPr>
        <a:xfrm>
          <a:off x="2123" y="1909307"/>
          <a:ext cx="2103563" cy="103656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46800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人數</a:t>
          </a:r>
          <a:endParaRPr lang="en-US" altLang="zh-TW" sz="3200" b="1" kern="1200" dirty="0" smtClean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 dirty="0">
            <a:latin typeface="標楷體" pitchFamily="65" charset="-120"/>
            <a:ea typeface="標楷體" pitchFamily="65" charset="-120"/>
          </a:endParaRPr>
        </a:p>
      </dsp:txBody>
      <dsp:txXfrm>
        <a:off x="52724" y="1959908"/>
        <a:ext cx="2002361" cy="935359"/>
      </dsp:txXfrm>
    </dsp:sp>
    <dsp:sp modelId="{F4544493-CFAE-4128-81F0-5D24D6EF16CE}">
      <dsp:nvSpPr>
        <dsp:cNvPr id="0" name=""/>
        <dsp:cNvSpPr/>
      </dsp:nvSpPr>
      <dsp:spPr>
        <a:xfrm rot="5400000">
          <a:off x="4338909" y="917689"/>
          <a:ext cx="1728881" cy="623020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教育部國家講座：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8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kern="120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傑出人才講座：</a:t>
          </a:r>
          <a:r>
            <a:rPr lang="en-US" altLang="zh-TW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11</a:t>
          </a:r>
          <a:r>
            <a:rPr lang="zh-TW" altLang="en-US" sz="2000" b="1" kern="1200" dirty="0" smtClean="0">
              <a:solidFill>
                <a:srgbClr val="FF33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33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kern="120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教育部學術獎</a:t>
          </a:r>
          <a:r>
            <a:rPr lang="zh-TW" altLang="en-US" sz="200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11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ts val="3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zh-TW" altLang="en-US" sz="2000" kern="1200" spc="3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科技部傑出獎</a:t>
          </a:r>
          <a:r>
            <a:rPr lang="zh-TW" altLang="en-US" sz="2000" kern="1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：</a:t>
          </a:r>
          <a:r>
            <a:rPr lang="en-US" altLang="zh-TW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27</a:t>
          </a:r>
          <a:r>
            <a:rPr lang="zh-TW" altLang="en-US" sz="2000" b="1" kern="1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rPr>
            <a:t>人</a:t>
          </a:r>
          <a:endParaRPr lang="zh-TW" altLang="en-US" sz="2000" b="1" kern="1200" dirty="0">
            <a:solidFill>
              <a:srgbClr val="FF0000"/>
            </a:solidFill>
            <a:latin typeface="Times New Roman" panose="02020603050405020304" pitchFamily="18" charset="0"/>
            <a:ea typeface="標楷體" panose="03000509000000000000" pitchFamily="65" charset="-120"/>
            <a:cs typeface="Times New Roman" panose="02020603050405020304" pitchFamily="18" charset="0"/>
          </a:endParaRPr>
        </a:p>
      </dsp:txBody>
      <dsp:txXfrm rot="-5400000">
        <a:off x="2088247" y="3252749"/>
        <a:ext cx="6145809" cy="1560087"/>
      </dsp:txXfrm>
    </dsp:sp>
    <dsp:sp modelId="{C9182BE2-F3F1-49A1-AAF3-79C99027A89B}">
      <dsp:nvSpPr>
        <dsp:cNvPr id="0" name=""/>
        <dsp:cNvSpPr/>
      </dsp:nvSpPr>
      <dsp:spPr>
        <a:xfrm>
          <a:off x="0" y="3370001"/>
          <a:ext cx="2116778" cy="1377691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rPr>
            <a:t>重要榮譽</a:t>
          </a:r>
          <a:endParaRPr lang="zh-TW" altLang="en-US" sz="3200" b="1" kern="1200" dirty="0">
            <a:solidFill>
              <a:srgbClr val="FF0000"/>
            </a:solidFill>
            <a:latin typeface="標楷體" panose="03000509000000000000" pitchFamily="65" charset="-120"/>
            <a:ea typeface="標楷體" panose="03000509000000000000" pitchFamily="65" charset="-120"/>
            <a:cs typeface="Times New Roman" pitchFamily="18" charset="0"/>
          </a:endParaRPr>
        </a:p>
      </dsp:txBody>
      <dsp:txXfrm>
        <a:off x="67253" y="3437254"/>
        <a:ext cx="1982272" cy="12431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1D9DD-B388-4F9A-B002-F6E067C036D5}" type="datetimeFigureOut">
              <a:rPr lang="zh-TW" altLang="en-US" smtClean="0"/>
              <a:t>2017/11/30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36D9E-E1A0-4024-B80E-B72C01BC8B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5601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7E232-5BD3-474B-93D4-BBE4BE861F87}" type="datetimeFigureOut">
              <a:rPr lang="zh-TW" altLang="en-US" smtClean="0"/>
              <a:pPr/>
              <a:t>2017/11/30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382-94E5-4172-8ACD-912DFC53CC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491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投影片圖像版面配置區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117CE4-FC5E-4956-9548-63EB1F05FF48}" type="slidenum">
              <a:rPr lang="zh-TW" alt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29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1200" y="744538"/>
            <a:ext cx="5375275" cy="3722687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>
              <a:ea typeface="新細明體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2012-1125-PPT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495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253253" y="4611760"/>
            <a:ext cx="28485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國立清華大學</a:t>
            </a:r>
            <a:endParaRPr lang="en-US" altLang="zh-TW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校務發展諮詢委員會簡報</a:t>
            </a:r>
            <a:endParaRPr lang="en-US" altLang="zh-TW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endParaRPr lang="en-US" altLang="zh-TW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</a:pP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日期：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2017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12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4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日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一</a:t>
            </a:r>
            <a:r>
              <a:rPr lang="en-US" altLang="zh-TW" sz="18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)   </a:t>
            </a:r>
            <a:endParaRPr lang="zh-TW" altLang="en-US" sz="18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5" name="標題 1"/>
          <p:cNvSpPr>
            <a:spLocks noGrp="1"/>
          </p:cNvSpPr>
          <p:nvPr>
            <p:ph type="ctrTitle"/>
          </p:nvPr>
        </p:nvSpPr>
        <p:spPr>
          <a:xfrm>
            <a:off x="3370729" y="2117445"/>
            <a:ext cx="6535271" cy="238760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6" name="副標題 2"/>
          <p:cNvSpPr>
            <a:spLocks noGrp="1"/>
          </p:cNvSpPr>
          <p:nvPr>
            <p:ph type="subTitle" idx="1"/>
          </p:nvPr>
        </p:nvSpPr>
        <p:spPr>
          <a:xfrm>
            <a:off x="3989294" y="4853882"/>
            <a:ext cx="5549154" cy="1146468"/>
          </a:xfrm>
        </p:spPr>
        <p:txBody>
          <a:bodyPr>
            <a:normAutofit/>
          </a:bodyPr>
          <a:lstStyle>
            <a:lvl1pPr marL="0" indent="0" algn="ctr">
              <a:buNone/>
              <a:defRPr sz="32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342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2012-1125-PPT-2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4244"/>
            <a:ext cx="9906000" cy="6849512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801504"/>
            <a:ext cx="8915400" cy="4324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134333" y="6533080"/>
            <a:ext cx="771667" cy="3206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fld id="{E1EB6482-E8AD-494A-B82D-562298BE05A7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/>
  <p:txStyles>
    <p:titleStyle>
      <a:lvl1pPr algn="l" defTabSz="914400" rtl="0" eaLnBrk="1" latinLnBrk="0" hangingPunct="1">
        <a:spcBef>
          <a:spcPct val="0"/>
        </a:spcBef>
        <a:spcAft>
          <a:spcPts val="1200"/>
        </a:spcAft>
        <a:buNone/>
        <a:defRPr sz="4400" b="1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SzPct val="85000"/>
        <a:buFont typeface="Wingdings" pitchFamily="2" charset="2"/>
        <a:buChar char="n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SzPct val="85000"/>
        <a:buFont typeface="Wingdings" pitchFamily="2" charset="2"/>
        <a:buChar char="l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SzPct val="65000"/>
        <a:buFont typeface="Wingdings" pitchFamily="2" charset="2"/>
        <a:buChar char="u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itchFamily="34" charset="0"/>
        <a:buChar char="»"/>
        <a:defRPr sz="2400" kern="120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Microsoft_Excel_97-2003_Worksheet1.xls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9"/>
          <p:cNvSpPr>
            <a:spLocks noGrp="1" noChangeArrowheads="1"/>
          </p:cNvSpPr>
          <p:nvPr>
            <p:ph type="ctrTitle"/>
          </p:nvPr>
        </p:nvSpPr>
        <p:spPr>
          <a:xfrm>
            <a:off x="2957491" y="2179136"/>
            <a:ext cx="6535271" cy="2308324"/>
          </a:xfrm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zh-TW" altLang="en-US" smtClean="0">
                <a:latin typeface="標楷體" pitchFamily="65" charset="-120"/>
                <a:cs typeface="Arial" charset="0"/>
              </a:rPr>
              <a:t> 理學院</a:t>
            </a:r>
            <a:r>
              <a:rPr lang="en-US" altLang="zh-TW" dirty="0">
                <a:latin typeface="標楷體" pitchFamily="65" charset="-120"/>
                <a:cs typeface="Arial" charset="0"/>
              </a:rPr>
              <a:t/>
            </a:r>
            <a:br>
              <a:rPr lang="en-US" altLang="zh-TW" dirty="0">
                <a:latin typeface="標楷體" pitchFamily="65" charset="-120"/>
                <a:cs typeface="Arial" charset="0"/>
              </a:rPr>
            </a:br>
            <a:endParaRPr lang="en-US" altLang="zh-TW" dirty="0" smtClean="0">
              <a:latin typeface="標楷體" pitchFamily="65" charset="-120"/>
              <a:ea typeface="標楷體" pitchFamily="65" charset="-120"/>
              <a:cs typeface="Arial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628810" y="4783543"/>
            <a:ext cx="5549154" cy="1146468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0000"/>
                </a:solidFill>
                <a:latin typeface="標楷體" pitchFamily="65" charset="-120"/>
                <a:cs typeface="Arial" charset="0"/>
              </a:rPr>
              <a:t>劉瑞雄院長報告</a:t>
            </a:r>
            <a:endParaRPr lang="zh-TW" altLang="en-US" dirty="0">
              <a:solidFill>
                <a:srgbClr val="000000"/>
              </a:solidFill>
              <a:latin typeface="標楷體" pitchFamily="65" charset="-12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75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Text Box 8"/>
          <p:cNvSpPr txBox="1">
            <a:spLocks noChangeArrowheads="1"/>
          </p:cNvSpPr>
          <p:nvPr/>
        </p:nvSpPr>
        <p:spPr bwMode="auto">
          <a:xfrm>
            <a:off x="584730" y="1557339"/>
            <a:ext cx="9517327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zh-TW" sz="1600">
              <a:solidFill>
                <a:srgbClr val="0080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19" name="Rectangle 9"/>
          <p:cNvSpPr>
            <a:spLocks noChangeArrowheads="1"/>
          </p:cNvSpPr>
          <p:nvPr/>
        </p:nvSpPr>
        <p:spPr bwMode="auto">
          <a:xfrm>
            <a:off x="3433890" y="487875"/>
            <a:ext cx="644693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2575" indent="-282575"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2200" b="1" dirty="0" smtClean="0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理學院外籍生統計表 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200" b="1" dirty="0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含陸生、僑生、不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含交換生</a:t>
            </a:r>
            <a:r>
              <a:rPr lang="en-US" altLang="zh-TW" sz="2200" b="1" dirty="0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b="1" dirty="0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     </a:t>
            </a:r>
            <a:endParaRPr lang="en-US" altLang="zh-TW" sz="2200" b="1" dirty="0" smtClean="0">
              <a:solidFill>
                <a:srgbClr val="CC3300"/>
              </a:solidFill>
              <a:ea typeface="標楷體" pitchFamily="65" charset="-12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200" b="1" dirty="0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       (</a:t>
            </a:r>
            <a:r>
              <a:rPr lang="en-US" altLang="zh-TW" sz="2200" b="1" dirty="0" err="1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CoS</a:t>
            </a:r>
            <a:r>
              <a:rPr lang="en-US" altLang="zh-TW" sz="2200" b="1" dirty="0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 International Students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b="1" dirty="0" smtClean="0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200" b="1" smtClean="0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(11/2017</a:t>
            </a:r>
            <a:r>
              <a:rPr lang="en-US" altLang="zh-TW" sz="2200" b="1" dirty="0" smtClean="0">
                <a:solidFill>
                  <a:srgbClr val="CC3300"/>
                </a:solidFill>
                <a:ea typeface="標楷體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b="1" dirty="0" smtClean="0">
                <a:solidFill>
                  <a:srgbClr val="000000"/>
                </a:solidFill>
                <a:ea typeface="標楷體" pitchFamily="65" charset="-120"/>
                <a:cs typeface="Times New Roman" panose="02020603050405020304" pitchFamily="18" charset="0"/>
              </a:rPr>
              <a:t>    </a:t>
            </a:r>
            <a:endParaRPr lang="zh-TW" altLang="en-US" sz="2200" b="1" dirty="0">
              <a:solidFill>
                <a:srgbClr val="0000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0" name="Rectangle 57"/>
          <p:cNvSpPr>
            <a:spLocks noChangeArrowheads="1"/>
          </p:cNvSpPr>
          <p:nvPr/>
        </p:nvSpPr>
        <p:spPr bwMode="auto">
          <a:xfrm>
            <a:off x="896013" y="6261100"/>
            <a:ext cx="577334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tabLst>
                <a:tab pos="-114300" algn="l"/>
              </a:tabLst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600" b="1">
                <a:solidFill>
                  <a:srgbClr val="000000"/>
                </a:solidFill>
                <a:ea typeface="標楷體" pitchFamily="65" charset="-120"/>
                <a:cs typeface="Times New Roman" panose="02020603050405020304" pitchFamily="18" charset="0"/>
              </a:rPr>
              <a:t>       </a:t>
            </a:r>
            <a:endParaRPr lang="zh-TW" altLang="en-US" sz="1600" b="1">
              <a:solidFill>
                <a:srgbClr val="0000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1" name="Rectangle 58"/>
          <p:cNvSpPr>
            <a:spLocks noChangeArrowheads="1"/>
          </p:cNvSpPr>
          <p:nvPr/>
        </p:nvSpPr>
        <p:spPr bwMode="auto">
          <a:xfrm>
            <a:off x="3938324" y="765175"/>
            <a:ext cx="3355314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</a:br>
            <a:endParaRPr lang="zh-TW" altLang="en-US" sz="1200" b="1">
              <a:solidFill>
                <a:srgbClr val="333399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2" name="Rectangle 59"/>
          <p:cNvSpPr>
            <a:spLocks noChangeArrowheads="1"/>
          </p:cNvSpPr>
          <p:nvPr/>
        </p:nvSpPr>
        <p:spPr bwMode="auto">
          <a:xfrm>
            <a:off x="4094825" y="981075"/>
            <a:ext cx="397787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  <a:t/>
            </a:r>
            <a:br>
              <a:rPr lang="en-US" altLang="zh-TW" sz="2800" b="1">
                <a:solidFill>
                  <a:srgbClr val="000066"/>
                </a:solidFill>
                <a:ea typeface="標楷體" pitchFamily="65" charset="-120"/>
                <a:cs typeface="Times New Roman" panose="02020603050405020304" pitchFamily="18" charset="0"/>
              </a:rPr>
            </a:br>
            <a:endParaRPr lang="zh-TW" altLang="en-US" sz="2800" b="1">
              <a:solidFill>
                <a:srgbClr val="333399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sp>
        <p:nvSpPr>
          <p:cNvPr id="13324" name="Rectangle 88"/>
          <p:cNvSpPr>
            <a:spLocks noChangeArrowheads="1"/>
          </p:cNvSpPr>
          <p:nvPr/>
        </p:nvSpPr>
        <p:spPr bwMode="auto">
          <a:xfrm>
            <a:off x="4641719" y="476251"/>
            <a:ext cx="3860932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zh-TW" sz="2800" b="1">
              <a:solidFill>
                <a:srgbClr val="CC3300"/>
              </a:solidFill>
              <a:ea typeface="標楷體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6" name="Group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223353"/>
              </p:ext>
            </p:extLst>
          </p:nvPr>
        </p:nvGraphicFramePr>
        <p:xfrm>
          <a:off x="672105" y="1743260"/>
          <a:ext cx="8512969" cy="4660665"/>
        </p:xfrm>
        <a:graphic>
          <a:graphicData uri="http://schemas.openxmlformats.org/drawingml/2006/table">
            <a:tbl>
              <a:tblPr/>
              <a:tblGrid>
                <a:gridCol w="4212388"/>
                <a:gridCol w="1473243"/>
                <a:gridCol w="1308762"/>
                <a:gridCol w="1518576"/>
              </a:tblGrid>
              <a:tr h="6479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系所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/ 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外籍生人數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總學生數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International Students (total students)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大學部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(B.S.)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碩士班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(M.S.)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博士班 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(Ph.D.)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18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數學系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(Mathematics)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14 (265)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7 (67)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2 (22)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9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物理系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(Physics)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19 (290)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6 (146)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9 (61) 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天文所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(Astronomy)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3 (10)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 (13)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itchFamily="18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化學系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(Chemistry)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22 (278) 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7 (178)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71 (142)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3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統計所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(Statistics)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2 (52)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(8)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2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理學院學士班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(I.P.S.)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(98)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00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先進光源科技學位學程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(S.T.S.L.S.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Program)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(16)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(4)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9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計算與建模科學研究所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(ICMS)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  <a:sym typeface="Wingdings" pitchFamily="2" charset="2"/>
                      </a:endParaRP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0 (12)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--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合計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(total)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163 (1662)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 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           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 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 = 10 %</a:t>
                      </a:r>
                    </a:p>
                  </a:txBody>
                  <a:tcPr marL="99060" marR="99060" marT="45711" marB="4571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55 (931)         = 6 %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25 (481)      = 5 %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Times New Roman" panose="02020603050405020304" pitchFamily="18" charset="0"/>
                          <a:ea typeface="新細明體" pitchFamily="18" charset="-120"/>
                          <a:cs typeface="Times New Roman" panose="02020603050405020304" pitchFamily="18" charset="0"/>
                          <a:sym typeface="Wingdings" pitchFamily="2" charset="2"/>
                        </a:rPr>
                        <a:t>83 (250)           = 33 %</a:t>
                      </a:r>
                    </a:p>
                  </a:txBody>
                  <a:tcPr marL="99060" marR="99060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83" name="矩形 1"/>
          <p:cNvSpPr>
            <a:spLocks noChangeArrowheads="1"/>
          </p:cNvSpPr>
          <p:nvPr/>
        </p:nvSpPr>
        <p:spPr bwMode="auto">
          <a:xfrm>
            <a:off x="8150868" y="6429375"/>
            <a:ext cx="172996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600" dirty="0">
                <a:solidFill>
                  <a:srgbClr val="000000"/>
                </a:solidFill>
                <a:ea typeface="標楷體" pitchFamily="65" charset="-120"/>
                <a:cs typeface="Times New Roman" panose="02020603050405020304" pitchFamily="18" charset="0"/>
              </a:rPr>
              <a:t>資料來源</a:t>
            </a:r>
            <a:r>
              <a:rPr lang="en-US" altLang="zh-TW" sz="1600" dirty="0">
                <a:solidFill>
                  <a:srgbClr val="000000"/>
                </a:solidFill>
                <a:ea typeface="標楷體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1600" dirty="0">
                <a:solidFill>
                  <a:srgbClr val="000000"/>
                </a:solidFill>
                <a:ea typeface="標楷體" pitchFamily="65" charset="-120"/>
                <a:cs typeface="Times New Roman" panose="02020603050405020304" pitchFamily="18" charset="0"/>
              </a:rPr>
              <a:t> 註冊組</a:t>
            </a:r>
          </a:p>
        </p:txBody>
      </p:sp>
    </p:spTree>
    <p:extLst>
      <p:ext uri="{BB962C8B-B14F-4D97-AF65-F5344CB8AC3E}">
        <p14:creationId xmlns:p14="http://schemas.microsoft.com/office/powerpoint/2010/main" val="22505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21" name="流程圖: 決策 20"/>
          <p:cNvSpPr/>
          <p:nvPr/>
        </p:nvSpPr>
        <p:spPr>
          <a:xfrm>
            <a:off x="735277" y="357166"/>
            <a:ext cx="8572560" cy="6286544"/>
          </a:xfrm>
          <a:prstGeom prst="flowChartDecision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zh-TW" altLang="en-US"/>
          </a:p>
        </p:txBody>
      </p:sp>
      <p:sp>
        <p:nvSpPr>
          <p:cNvPr id="22" name="圓角矩形 21"/>
          <p:cNvSpPr/>
          <p:nvPr/>
        </p:nvSpPr>
        <p:spPr>
          <a:xfrm>
            <a:off x="725783" y="477838"/>
            <a:ext cx="4143375" cy="2952750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l">
              <a:lnSpc>
                <a:spcPts val="2100"/>
              </a:lnSpc>
              <a:defRPr/>
            </a:pPr>
            <a:r>
              <a:rPr lang="en-US" altLang="zh-TW" sz="1600" dirty="0"/>
              <a:t>1</a:t>
            </a:r>
            <a:r>
              <a:rPr lang="zh-TW" altLang="en-US" sz="1600" dirty="0"/>
              <a:t>、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理學院教師歷年來獲得教育部國家講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1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座、教育部學術獎、科技部傑出研究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1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獎等獎項比例高，表現相當優異。</a:t>
            </a:r>
          </a:p>
          <a:p>
            <a:pPr algn="l">
              <a:lnSpc>
                <a:spcPts val="2100"/>
              </a:lnSpc>
              <a:defRPr/>
            </a:pP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物理系及化學系未來將進駐清華實驗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1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室。</a:t>
            </a:r>
          </a:p>
          <a:p>
            <a:pPr algn="l">
              <a:lnSpc>
                <a:spcPts val="2100"/>
              </a:lnSpc>
              <a:defRPr/>
            </a:pP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國家理論科學研究中心及科技部物理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1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研究推動中心所在。</a:t>
            </a:r>
          </a:p>
          <a:p>
            <a:pPr algn="l">
              <a:lnSpc>
                <a:spcPts val="2100"/>
              </a:lnSpc>
              <a:defRPr/>
            </a:pP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學術活動頻繁、高度國際化、外籍師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1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生比例高。</a:t>
            </a:r>
          </a:p>
          <a:p>
            <a:pPr algn="l">
              <a:lnSpc>
                <a:spcPts val="2100"/>
              </a:lnSpc>
              <a:defRPr/>
            </a:pP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鄰近科學園區及工研院，與國內主要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1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學術機構交流密切。</a:t>
            </a:r>
            <a:endParaRPr lang="zh-TW" altLang="en-US" sz="1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5092995" y="3571875"/>
            <a:ext cx="4321175" cy="3097213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l">
              <a:lnSpc>
                <a:spcPts val="2000"/>
              </a:lnSpc>
              <a:defRPr/>
            </a:pP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大陸、香港、新加坡等華人地區教師薪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0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資較台灣高，遴聘優良教師不易。</a:t>
            </a:r>
          </a:p>
          <a:p>
            <a:pPr algn="l">
              <a:lnSpc>
                <a:spcPts val="2000"/>
              </a:lnSpc>
              <a:defRPr/>
            </a:pP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國家財政困難，教育部邁頂計畫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106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0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底結束，及科技部基礎研究經費逐年減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0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少。</a:t>
            </a:r>
          </a:p>
          <a:p>
            <a:pPr algn="l">
              <a:lnSpc>
                <a:spcPts val="2000"/>
              </a:lnSpc>
              <a:defRPr/>
            </a:pP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大環境不佳，台灣產業已陷入困境，年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0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輕學子以求職為優先考量。</a:t>
            </a:r>
          </a:p>
          <a:p>
            <a:pPr algn="l">
              <a:lnSpc>
                <a:spcPts val="2000"/>
              </a:lnSpc>
              <a:defRPr/>
            </a:pP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 </a:t>
            </a:r>
          </a:p>
          <a:p>
            <a:pPr algn="l">
              <a:lnSpc>
                <a:spcPts val="2000"/>
              </a:lnSpc>
              <a:defRPr/>
            </a:pP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※以上均為台灣大環境客觀條件，非理學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0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院獨有。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000"/>
              </a:lnSpc>
              <a:defRPr/>
            </a:pPr>
            <a:endParaRPr kumimoji="0" lang="zh-TW" altLang="zh-TW" sz="16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itchFamily="18" charset="0"/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735308" y="3571875"/>
            <a:ext cx="4286250" cy="3170238"/>
          </a:xfrm>
          <a:prstGeom prst="round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marL="342900" indent="-342900" algn="just">
              <a:defRPr/>
            </a:pPr>
            <a:endParaRPr lang="en-US" altLang="zh-TW" sz="1800" dirty="0"/>
          </a:p>
          <a:p>
            <a:pPr marL="342900" indent="-342900" algn="just">
              <a:defRPr/>
            </a:pPr>
            <a:endParaRPr lang="en-US" altLang="zh-TW" sz="1800" dirty="0"/>
          </a:p>
          <a:p>
            <a:pPr marL="342900" indent="-342900" algn="just">
              <a:defRPr/>
            </a:pPr>
            <a:r>
              <a:rPr lang="en-US" altLang="zh-TW" sz="1800" dirty="0"/>
              <a:t> </a:t>
            </a:r>
          </a:p>
          <a:p>
            <a:pPr>
              <a:defRPr/>
            </a:pPr>
            <a:endParaRPr lang="en-US" altLang="zh-TW" sz="1800" dirty="0"/>
          </a:p>
          <a:p>
            <a:pPr>
              <a:defRPr/>
            </a:pPr>
            <a:endParaRPr lang="en-US" altLang="zh-TW" sz="1800" dirty="0"/>
          </a:p>
          <a:p>
            <a:pPr>
              <a:defRPr/>
            </a:pPr>
            <a:endParaRPr lang="en-US" altLang="zh-TW" sz="1800" dirty="0"/>
          </a:p>
          <a:p>
            <a:pPr>
              <a:defRPr/>
            </a:pPr>
            <a:endParaRPr lang="en-US" altLang="zh-TW" sz="1800" dirty="0"/>
          </a:p>
          <a:p>
            <a:pPr>
              <a:defRPr/>
            </a:pPr>
            <a:endParaRPr lang="en-US" altLang="zh-TW" sz="1800" dirty="0"/>
          </a:p>
          <a:p>
            <a:pPr>
              <a:defRPr/>
            </a:pPr>
            <a:endParaRPr lang="en-US" altLang="zh-TW" sz="1800" dirty="0"/>
          </a:p>
          <a:p>
            <a:pPr algn="l">
              <a:defRPr/>
            </a:pPr>
            <a:endParaRPr lang="en-US" altLang="zh-TW" sz="1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200"/>
              </a:lnSpc>
              <a:defRPr/>
            </a:pPr>
            <a:r>
              <a:rPr lang="en-US" altLang="zh-TW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推動國際交流，增加外籍博士生。</a:t>
            </a:r>
          </a:p>
          <a:p>
            <a:pPr algn="l">
              <a:lnSpc>
                <a:spcPts val="2200"/>
              </a:lnSpc>
              <a:defRPr/>
            </a:pP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新竹居家環境品質優良，生活環境</a:t>
            </a:r>
            <a:r>
              <a:rPr lang="zh-TW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佳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，易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吸引年輕學者加入。</a:t>
            </a:r>
          </a:p>
          <a:p>
            <a:pPr algn="l">
              <a:lnSpc>
                <a:spcPts val="2200"/>
              </a:lnSpc>
              <a:defRPr/>
            </a:pP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粒子物理領域與國家理論科學研究中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2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心之合作，及未來參與國際太空天文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2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儀器研發計畫。</a:t>
            </a:r>
          </a:p>
          <a:p>
            <a:pPr algn="l">
              <a:lnSpc>
                <a:spcPts val="2200"/>
              </a:lnSpc>
              <a:defRPr/>
            </a:pP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鼓勵跨領域合作，加強與校內外相關</a:t>
            </a:r>
            <a:endParaRPr lang="en-US" altLang="zh-TW" sz="1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200"/>
              </a:lnSpc>
              <a:defRPr/>
            </a:pPr>
            <a:r>
              <a:rPr lang="zh-TW" altLang="en-US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系所積極合作，轉化研究成果為產業</a:t>
            </a:r>
            <a:endParaRPr lang="en-US" altLang="zh-TW" sz="1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200"/>
              </a:lnSpc>
              <a:defRPr/>
            </a:pPr>
            <a:r>
              <a:rPr lang="zh-TW" altLang="en-US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技術，積極申請專利及技術移轉，提</a:t>
            </a:r>
            <a:endParaRPr lang="en-US" altLang="zh-TW" sz="1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200"/>
              </a:lnSpc>
              <a:defRPr/>
            </a:pPr>
            <a:r>
              <a:rPr lang="zh-TW" altLang="en-US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供學生畢業就業出路。</a:t>
            </a:r>
            <a:endParaRPr lang="en-US" altLang="zh-TW" sz="1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200"/>
              </a:lnSpc>
              <a:defRPr/>
            </a:pP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 algn="just">
              <a:defRPr/>
            </a:pPr>
            <a:endParaRPr lang="en-US" altLang="zh-TW" sz="1800" dirty="0"/>
          </a:p>
          <a:p>
            <a:pPr marL="342900" indent="-342900" algn="just">
              <a:defRPr/>
            </a:pPr>
            <a:endParaRPr lang="en-US" altLang="zh-TW" sz="1800" dirty="0"/>
          </a:p>
          <a:p>
            <a:pPr algn="just">
              <a:lnSpc>
                <a:spcPts val="2400"/>
              </a:lnSpc>
              <a:defRPr/>
            </a:pPr>
            <a:endParaRPr lang="en-US" altLang="zh-TW" sz="1700" dirty="0">
              <a:solidFill>
                <a:srgbClr val="000000"/>
              </a:solidFill>
              <a:ea typeface="標楷體" pitchFamily="65" charset="-12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endParaRPr lang="en-US" altLang="zh-TW" sz="1700" dirty="0">
              <a:solidFill>
                <a:srgbClr val="000000"/>
              </a:solidFill>
              <a:ea typeface="標楷體" pitchFamily="65" charset="-12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endParaRPr lang="en-US" altLang="zh-TW" sz="1700" dirty="0">
              <a:solidFill>
                <a:srgbClr val="000000"/>
              </a:solidFill>
              <a:ea typeface="標楷體" pitchFamily="65" charset="-12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endParaRPr lang="en-US" altLang="zh-TW" sz="1700" dirty="0">
              <a:solidFill>
                <a:srgbClr val="000000"/>
              </a:solidFill>
              <a:ea typeface="標楷體" pitchFamily="65" charset="-12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endParaRPr lang="en-US" altLang="zh-TW" sz="1700" dirty="0">
              <a:solidFill>
                <a:srgbClr val="000000"/>
              </a:solidFill>
              <a:ea typeface="標楷體" pitchFamily="65" charset="-12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endParaRPr lang="en-US" altLang="zh-TW" sz="1700" dirty="0">
              <a:solidFill>
                <a:srgbClr val="000000"/>
              </a:solidFill>
              <a:ea typeface="標楷體" pitchFamily="65" charset="-120"/>
              <a:cs typeface="Times New Roman" pitchFamily="18" charset="0"/>
            </a:endParaRPr>
          </a:p>
          <a:p>
            <a:pPr marL="342900" indent="-342900" algn="just">
              <a:buFont typeface="+mj-lt"/>
              <a:buAutoNum type="arabicPeriod"/>
              <a:defRPr/>
            </a:pPr>
            <a:endParaRPr lang="zh-TW" altLang="en-US" sz="1700" dirty="0">
              <a:solidFill>
                <a:srgbClr val="000000"/>
              </a:solidFill>
              <a:ea typeface="標楷體" pitchFamily="65" charset="-120"/>
              <a:cs typeface="Times New Roman" pitchFamily="18" charset="0"/>
            </a:endParaRPr>
          </a:p>
          <a:p>
            <a:pPr>
              <a:defRPr/>
            </a:pPr>
            <a:endParaRPr lang="zh-TW" altLang="en-US" sz="1300" dirty="0"/>
          </a:p>
        </p:txBody>
      </p:sp>
      <p:sp>
        <p:nvSpPr>
          <p:cNvPr id="25" name="圓角矩形 24"/>
          <p:cNvSpPr/>
          <p:nvPr/>
        </p:nvSpPr>
        <p:spPr>
          <a:xfrm>
            <a:off x="5021558" y="476250"/>
            <a:ext cx="4248150" cy="2952750"/>
          </a:xfrm>
          <a:prstGeom prst="roundRect">
            <a:avLst/>
          </a:prstGeom>
          <a:gradFill flip="none" rotWithShape="1">
            <a:gsLst>
              <a:gs pos="0">
                <a:srgbClr val="FF6699">
                  <a:tint val="66000"/>
                  <a:satMod val="160000"/>
                </a:srgbClr>
              </a:gs>
              <a:gs pos="50000">
                <a:srgbClr val="FF6699">
                  <a:tint val="44500"/>
                  <a:satMod val="160000"/>
                </a:srgbClr>
              </a:gs>
              <a:gs pos="100000">
                <a:srgbClr val="FF6699">
                  <a:tint val="23500"/>
                  <a:satMod val="160000"/>
                </a:srgbClr>
              </a:gs>
            </a:gsLst>
            <a:lin ang="18900000" scaled="1"/>
            <a:tileRect/>
          </a:gradFill>
          <a:ln w="38100">
            <a:solidFill>
              <a:srgbClr val="FF6699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l">
              <a:lnSpc>
                <a:spcPts val="2300"/>
              </a:lnSpc>
              <a:defRPr/>
            </a:pP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300"/>
              </a:lnSpc>
              <a:defRPr/>
            </a:pP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共同教學負擔重</a:t>
            </a:r>
            <a:r>
              <a:rPr lang="zh-TW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300"/>
              </a:lnSpc>
              <a:defRPr/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國家政策偏向產學，對於基礎科學</a:t>
            </a:r>
            <a:r>
              <a:rPr lang="zh-TW" altLang="en-US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endParaRPr lang="en-US" altLang="zh-TW" sz="1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300"/>
              </a:lnSpc>
              <a:defRPr/>
            </a:pPr>
            <a:r>
              <a:rPr lang="zh-TW" altLang="en-US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不再重視，理學院產學合作案件少，</a:t>
            </a:r>
            <a:endParaRPr lang="en-US" altLang="zh-TW" sz="1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300"/>
              </a:lnSpc>
              <a:defRPr/>
            </a:pPr>
            <a:r>
              <a:rPr lang="zh-TW" altLang="en-US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與企業界聯繫不夠。</a:t>
            </a:r>
          </a:p>
          <a:p>
            <a:pPr algn="l">
              <a:lnSpc>
                <a:spcPts val="2300"/>
              </a:lnSpc>
              <a:defRPr/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國內就業環境日益惡化，學生就讀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3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博士班意願降低，科技部逐漸減少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300"/>
              </a:lnSpc>
              <a:defRPr/>
            </a:pP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補助延攬博士後與研究學者之名額。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300"/>
              </a:lnSpc>
              <a:defRPr/>
            </a:pP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2300"/>
              </a:lnSpc>
              <a:defRPr/>
            </a:pPr>
            <a:endParaRPr lang="en-US" altLang="zh-TW" sz="16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新細明體" charset="-120"/>
            </a:endParaRPr>
          </a:p>
          <a:p>
            <a:pPr algn="l">
              <a:defRPr/>
            </a:pPr>
            <a:endParaRPr lang="zh-TW" altLang="en-US" sz="17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新細明體" charset="-12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520995" y="0"/>
            <a:ext cx="56938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S</a:t>
            </a:r>
            <a:endParaRPr lang="zh-TW" alt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Times New Roman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876971" y="3284984"/>
            <a:ext cx="52770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</a:t>
            </a:r>
            <a:endParaRPr lang="zh-TW" alt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12475" y="3284984"/>
            <a:ext cx="65274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</a:t>
            </a:r>
            <a:endParaRPr lang="zh-TW" alt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4588939" y="0"/>
            <a:ext cx="741606" cy="8925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</a:t>
            </a:r>
            <a:endParaRPr lang="zh-TW" altLang="en-US" sz="5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058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441586" y="233694"/>
            <a:ext cx="6950922" cy="1143000"/>
          </a:xfrm>
        </p:spPr>
        <p:txBody>
          <a:bodyPr/>
          <a:lstStyle/>
          <a:p>
            <a:r>
              <a:rPr lang="en-US" altLang="zh-TW" sz="3200" dirty="0" smtClean="0">
                <a:solidFill>
                  <a:srgbClr val="000066"/>
                </a:solidFill>
              </a:rPr>
              <a:t>   Ⅲ</a:t>
            </a:r>
            <a:r>
              <a:rPr lang="zh-TW" altLang="en-US" sz="3200" dirty="0">
                <a:solidFill>
                  <a:srgbClr val="000066"/>
                </a:solidFill>
              </a:rPr>
              <a:t>未來規劃 </a:t>
            </a:r>
            <a:r>
              <a:rPr lang="en-US" altLang="zh-TW" sz="3200" dirty="0">
                <a:solidFill>
                  <a:srgbClr val="000066"/>
                </a:solidFill>
              </a:rPr>
              <a:t>(</a:t>
            </a:r>
            <a:r>
              <a:rPr lang="en-US" altLang="zh-TW" sz="3200" dirty="0" smtClean="0">
                <a:solidFill>
                  <a:srgbClr val="000066"/>
                </a:solidFill>
              </a:rPr>
              <a:t>Planning)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5" name="矩形 1"/>
          <p:cNvSpPr>
            <a:spLocks noChangeArrowheads="1"/>
          </p:cNvSpPr>
          <p:nvPr/>
        </p:nvSpPr>
        <p:spPr bwMode="auto">
          <a:xfrm>
            <a:off x="530225" y="1615125"/>
            <a:ext cx="8983052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lnSpc>
                <a:spcPts val="3300"/>
              </a:lnSpc>
            </a:pPr>
            <a:r>
              <a:rPr lang="zh-TW" altLang="en-US" sz="2800" b="1" dirty="0" smtClean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</a:rPr>
              <a:t>目標一：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</a:rPr>
              <a:t>以院為核心，聘任跨領域教師，推動跨領域課</a:t>
            </a:r>
            <a:endParaRPr lang="en-US" altLang="zh-TW" sz="2800" b="1" dirty="0" smtClean="0">
              <a:solidFill>
                <a:srgbClr val="3333FF"/>
              </a:solidFill>
              <a:latin typeface="標楷體" pitchFamily="65" charset="-120"/>
              <a:ea typeface="標楷體" pitchFamily="65" charset="-120"/>
            </a:endParaRPr>
          </a:p>
          <a:p>
            <a:pPr algn="l">
              <a:lnSpc>
                <a:spcPts val="3300"/>
              </a:lnSpc>
            </a:pPr>
            <a:r>
              <a:rPr lang="en-US" altLang="zh-TW" sz="2800" b="1" dirty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b="1" dirty="0" smtClean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zh-TW" sz="2800" b="1" dirty="0" smtClean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</a:rPr>
              <a:t>程及招生，培育學生成為跨領域專才</a:t>
            </a:r>
            <a:r>
              <a:rPr lang="zh-TW" altLang="en-US" sz="2800" b="1" dirty="0" smtClean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b="1" dirty="0" smtClean="0">
              <a:solidFill>
                <a:srgbClr val="3333FF"/>
              </a:solidFill>
              <a:latin typeface="標楷體" pitchFamily="65" charset="-120"/>
              <a:ea typeface="標楷體" pitchFamily="65" charset="-120"/>
            </a:endParaRPr>
          </a:p>
          <a:p>
            <a:pPr algn="l">
              <a:lnSpc>
                <a:spcPts val="3000"/>
              </a:lnSpc>
            </a:pPr>
            <a:r>
              <a:rPr lang="zh-TW" altLang="zh-TW" sz="2000" b="1" dirty="0" smtClean="0">
                <a:latin typeface="標楷體" pitchFamily="65" charset="-120"/>
                <a:ea typeface="標楷體" pitchFamily="65" charset="-120"/>
              </a:rPr>
              <a:t>行動</a:t>
            </a:r>
            <a:r>
              <a:rPr lang="zh-TW" altLang="zh-TW" sz="2000" b="1" dirty="0">
                <a:latin typeface="標楷體" pitchFamily="65" charset="-120"/>
                <a:ea typeface="標楷體" pitchFamily="65" charset="-120"/>
              </a:rPr>
              <a:t>方案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：</a:t>
            </a:r>
            <a:endParaRPr lang="en-US" altLang="zh-TW" sz="2000" b="1" dirty="0">
              <a:latin typeface="標楷體" pitchFamily="65" charset="-120"/>
              <a:ea typeface="標楷體" pitchFamily="65" charset="-120"/>
            </a:endParaRPr>
          </a:p>
          <a:p>
            <a:pPr algn="l">
              <a:lnSpc>
                <a:spcPts val="3000"/>
              </a:lnSpc>
            </a:pPr>
            <a:r>
              <a:rPr lang="zh-TW" altLang="zh-TW" sz="2000" b="1" dirty="0">
                <a:latin typeface="標楷體" pitchFamily="65" charset="-120"/>
                <a:ea typeface="標楷體" pitchFamily="65" charset="-120"/>
              </a:rPr>
              <a:t>一、聘任跨</a:t>
            </a:r>
            <a:r>
              <a:rPr lang="zh-TW" altLang="zh-TW" sz="2000" b="1" dirty="0" smtClean="0">
                <a:latin typeface="標楷體" pitchFamily="65" charset="-120"/>
                <a:ea typeface="標楷體" pitchFamily="65" charset="-120"/>
              </a:rPr>
              <a:t>領域</a:t>
            </a:r>
            <a:r>
              <a:rPr lang="zh-TW" altLang="en-US" sz="2000" b="1" dirty="0" smtClean="0">
                <a:latin typeface="標楷體" pitchFamily="65" charset="-120"/>
                <a:ea typeface="標楷體" pitchFamily="65" charset="-120"/>
              </a:rPr>
              <a:t>及外籍</a:t>
            </a:r>
            <a:r>
              <a:rPr lang="zh-TW" altLang="zh-TW" sz="2000" b="1" dirty="0" smtClean="0">
                <a:latin typeface="標楷體" pitchFamily="65" charset="-120"/>
                <a:ea typeface="標楷體" pitchFamily="65" charset="-120"/>
              </a:rPr>
              <a:t>教師</a:t>
            </a:r>
            <a:r>
              <a:rPr lang="zh-TW" altLang="zh-TW" sz="2000" b="1" dirty="0">
                <a:latin typeface="標楷體" pitchFamily="65" charset="-120"/>
                <a:ea typeface="標楷體" pitchFamily="65" charset="-120"/>
              </a:rPr>
              <a:t>：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  <a:p>
            <a:pPr algn="l">
              <a:lnSpc>
                <a:spcPts val="3000"/>
              </a:lnSpc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透過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理學院進行聘任，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一方面建立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全院跨領域教師名額管控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另一方面     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建立全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院跨領域師資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規劃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師資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養成與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提升制度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並由院協調空間與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開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辦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經費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預計規劃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聘任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生物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物理、生物資訊、物理數學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、大數據與奈米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科技等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跨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領域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專任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教師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ts val="3000"/>
              </a:lnSpc>
            </a:pP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二</a:t>
            </a:r>
            <a:r>
              <a:rPr lang="zh-TW" altLang="zh-TW" sz="2000" b="1" dirty="0">
                <a:latin typeface="標楷體" pitchFamily="65" charset="-120"/>
                <a:ea typeface="標楷體" pitchFamily="65" charset="-120"/>
              </a:rPr>
              <a:t>、聘任產業任務型教師：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本院師資過去以學術研究為主，</a:t>
            </a:r>
            <a:r>
              <a:rPr lang="zh-TW" altLang="zh-TW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預計規劃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聘任有產業經驗的專家為院級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教師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，例如：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半導體、奈米科技、電漿微波等領域產業任務型教師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ts val="3000"/>
              </a:lnSpc>
            </a:pP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ts val="3000"/>
              </a:lnSpc>
            </a:pP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  <a:p>
            <a:pPr algn="l">
              <a:lnSpc>
                <a:spcPts val="3000"/>
              </a:lnSpc>
            </a:pP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256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5" name="矩形 2"/>
          <p:cNvSpPr>
            <a:spLocks noChangeArrowheads="1"/>
          </p:cNvSpPr>
          <p:nvPr/>
        </p:nvSpPr>
        <p:spPr bwMode="auto">
          <a:xfrm>
            <a:off x="460373" y="1323957"/>
            <a:ext cx="9052904" cy="355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endParaRPr lang="en-US" altLang="zh-TW" sz="2000" b="1" dirty="0">
              <a:latin typeface="標楷體" pitchFamily="65" charset="-120"/>
              <a:ea typeface="標楷體" pitchFamily="65" charset="-120"/>
            </a:endParaRPr>
          </a:p>
          <a:p>
            <a:pPr algn="l">
              <a:lnSpc>
                <a:spcPts val="3000"/>
              </a:lnSpc>
            </a:pP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三</a:t>
            </a:r>
            <a:r>
              <a:rPr lang="zh-TW" altLang="zh-TW" sz="2000" b="1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2000" b="1" dirty="0">
                <a:latin typeface="標楷體" pitchFamily="65" charset="-120"/>
                <a:ea typeface="標楷體" pitchFamily="65" charset="-120"/>
              </a:rPr>
              <a:t>推動理學院跨領域學士招生：</a:t>
            </a:r>
            <a:endParaRPr lang="zh-TW" altLang="zh-TW" sz="2000" dirty="0">
              <a:latin typeface="標楷體" pitchFamily="65" charset="-120"/>
              <a:ea typeface="標楷體" pitchFamily="65" charset="-120"/>
            </a:endParaRPr>
          </a:p>
          <a:p>
            <a:pPr algn="l" hangingPunct="0">
              <a:lnSpc>
                <a:spcPts val="3000"/>
              </a:lnSpc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、透過學校特殊選才招生，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強化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對於有志從事科學，或是有特別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科學專才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algn="l" hangingPunct="0">
              <a:lnSpc>
                <a:spcPts val="3000"/>
              </a:lnSpc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的學生，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招收在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高中時期展現具有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科學天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份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如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科展或競賽表現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優異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的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algn="l" hangingPunct="0">
              <a:lnSpc>
                <a:spcPts val="3000"/>
              </a:lnSpc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學生。集中各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系在這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方面的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招生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規劃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，提供較佳的條件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獎學金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課程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algn="l" hangingPunct="0">
              <a:lnSpc>
                <a:spcPts val="3000"/>
              </a:lnSpc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選擇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 algn="l" hangingPunct="0">
              <a:lnSpc>
                <a:spcPts val="3000"/>
              </a:lnSpc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000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為增加專題研究以及實務經驗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將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增加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與理學院校友合作，提供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部分大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algn="l" hangingPunct="0">
              <a:lnSpc>
                <a:spcPts val="3000"/>
              </a:lnSpc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學部學生</a:t>
            </a:r>
            <a:r>
              <a:rPr lang="zh-TW" altLang="zh-TW" sz="2000" dirty="0">
                <a:latin typeface="標楷體" pitchFamily="65" charset="-120"/>
                <a:ea typeface="標楷體" pitchFamily="65" charset="-120"/>
              </a:rPr>
              <a:t>實習機會，作為產業與學界的合作平台之一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algn="l" hangingPunct="0">
              <a:lnSpc>
                <a:spcPts val="3000"/>
              </a:lnSpc>
            </a:pPr>
            <a:endParaRPr lang="zh-TW" altLang="zh-TW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56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116622" y="1753118"/>
            <a:ext cx="9108831" cy="4375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2700"/>
              </a:lnSpc>
              <a:defRPr/>
            </a:pPr>
            <a:r>
              <a:rPr lang="zh-TW" altLang="en-US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目標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zh-TW" altLang="en-US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推動理學院下一世代研究領域</a:t>
            </a:r>
            <a:r>
              <a:rPr lang="en-US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3500"/>
              </a:lnSpc>
              <a:defRPr/>
            </a:pPr>
            <a:r>
              <a:rPr lang="zh-TW" altLang="zh-TW" sz="2000" b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行動</a:t>
            </a:r>
            <a:r>
              <a:rPr lang="zh-TW" altLang="zh-TW" sz="20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方案</a:t>
            </a:r>
            <a:r>
              <a:rPr lang="zh-TW" altLang="en-US" sz="20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en-US" altLang="zh-TW" sz="20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>
              <a:lnSpc>
                <a:spcPts val="3500"/>
              </a:lnSpc>
              <a:defRPr/>
            </a:pP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一、強化基礎研究，增進產業連結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（數學）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                                                 </a:t>
            </a:r>
            <a:endParaRPr lang="zh-TW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>
              <a:lnSpc>
                <a:spcPts val="3500"/>
              </a:lnSpc>
              <a:defRPr/>
            </a:pP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二、成立「前瞻量子科技研究中心」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（物理）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      </a:t>
            </a:r>
            <a:endParaRPr lang="zh-TW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>
              <a:lnSpc>
                <a:spcPts val="3500"/>
              </a:lnSpc>
              <a:defRPr/>
            </a:pP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三、成立「前瞻物質基礎與應用科學中心」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（化學）</a:t>
            </a:r>
            <a:endParaRPr lang="zh-TW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>
              <a:lnSpc>
                <a:spcPts val="3500"/>
              </a:lnSpc>
              <a:defRPr/>
            </a:pP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四、強化統計所之實務課程與諮詢服務、推動數據科學在其他領域</a:t>
            </a:r>
            <a:r>
              <a:rPr lang="zh-TW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之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>
              <a:lnSpc>
                <a:spcPts val="3500"/>
              </a:lnSpc>
              <a:defRPr/>
            </a:pP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實驗課程計畫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(DS+X Project)</a:t>
            </a: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及建置統計開放課程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（統計）</a:t>
            </a:r>
            <a:endParaRPr lang="zh-TW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 eaLnBrk="0" hangingPunct="0">
              <a:lnSpc>
                <a:spcPts val="3500"/>
              </a:lnSpc>
              <a:defRPr/>
            </a:pP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五、成立「台灣聯大國際天文研究中心」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（天文）</a:t>
            </a:r>
            <a:endParaRPr lang="zh-TW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>
              <a:lnSpc>
                <a:spcPts val="3500"/>
              </a:lnSpc>
              <a:defRPr/>
            </a:pP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六、成立「科學計算與人工智慧研究群」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（計科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en-US" altLang="zh-TW" sz="2000" b="1" dirty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標題 3"/>
          <p:cNvSpPr txBox="1">
            <a:spLocks/>
          </p:cNvSpPr>
          <p:nvPr/>
        </p:nvSpPr>
        <p:spPr>
          <a:xfrm>
            <a:off x="3459171" y="304032"/>
            <a:ext cx="65083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spcAft>
                <a:spcPts val="1200"/>
              </a:spcAft>
              <a:buNone/>
              <a:defRPr sz="4400" b="1" kern="120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defRPr>
            </a:lvl1pPr>
          </a:lstStyle>
          <a:p>
            <a:endParaRPr lang="zh-TW" altLang="en-US" sz="32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56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15</a:t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426956" y="1640861"/>
            <a:ext cx="8936851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  <a:defRPr/>
            </a:pPr>
            <a:r>
              <a:rPr lang="zh-TW" altLang="en-US" sz="2800" b="1" dirty="0" smtClean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目標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zh-TW" altLang="en-US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本校理學院在國內排名前二名</a:t>
            </a:r>
            <a:r>
              <a:rPr lang="en-US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2800" b="1" dirty="0">
                <a:solidFill>
                  <a:srgbClr val="3333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en-US" altLang="zh-TW" sz="28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ts val="3000"/>
              </a:lnSpc>
              <a:defRPr/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配合學校訂定新聘教師激勵薪資，積極延攬學術優異人才加入理學院，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>
              <a:lnSpc>
                <a:spcPts val="3000"/>
              </a:lnSpc>
              <a:defRPr/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並給予有研究潛力之年輕教師重點栽培，在教學、研究、住宿等建立完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>
              <a:lnSpc>
                <a:spcPts val="3000"/>
              </a:lnSpc>
              <a:defRPr/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</a:t>
            </a: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整補助及開辦制度，積極籌募新聘教師研究開辦費。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>
              <a:lnSpc>
                <a:spcPts val="3000"/>
              </a:lnSpc>
              <a:defRPr/>
            </a:pPr>
            <a:endParaRPr lang="zh-TW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>
              <a:lnSpc>
                <a:spcPts val="3000"/>
              </a:lnSpc>
              <a:defRPr/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</a:t>
            </a: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、積極留任優秀教師及延攬享譽國際優秀學者為理學院專任教授或</a:t>
            </a:r>
            <a:r>
              <a:rPr lang="zh-TW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榮譽講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</a:t>
            </a:r>
          </a:p>
          <a:p>
            <a:pPr algn="l">
              <a:lnSpc>
                <a:spcPts val="3000"/>
              </a:lnSpc>
              <a:defRPr/>
            </a:pP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座</a:t>
            </a: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教授。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>
              <a:lnSpc>
                <a:spcPts val="3000"/>
              </a:lnSpc>
              <a:defRPr/>
            </a:pPr>
            <a:endParaRPr lang="zh-TW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>
              <a:lnSpc>
                <a:spcPts val="3000"/>
              </a:lnSpc>
              <a:defRPr/>
            </a:pP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</a:t>
            </a: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、協助擴展新的尖端領域，組成研究團隊，以便研究能量能發揮加乘</a:t>
            </a:r>
            <a:r>
              <a:rPr lang="zh-TW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作用，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algn="l">
              <a:lnSpc>
                <a:spcPts val="3000"/>
              </a:lnSpc>
              <a:defRPr/>
            </a:pP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並</a:t>
            </a:r>
            <a:r>
              <a:rPr lang="zh-TW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增加研究的深度及廣度。</a:t>
            </a:r>
            <a:endParaRPr lang="zh-TW" altLang="en-US" sz="2000" b="1" dirty="0">
              <a:solidFill>
                <a:srgbClr val="3333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56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矩形 8"/>
          <p:cNvSpPr>
            <a:spLocks noChangeArrowheads="1"/>
          </p:cNvSpPr>
          <p:nvPr/>
        </p:nvSpPr>
        <p:spPr bwMode="auto">
          <a:xfrm>
            <a:off x="2777627" y="1854081"/>
            <a:ext cx="4319587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200000"/>
              </a:lnSpc>
              <a:defRPr/>
            </a:pPr>
            <a:r>
              <a:rPr lang="zh-TW" altLang="en-US" sz="7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謝謝指教</a:t>
            </a:r>
            <a:endParaRPr lang="en-US" altLang="zh-TW" sz="7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" name="Picture 5" descr="scho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20" y="5445125"/>
            <a:ext cx="9144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6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9"/>
          <p:cNvSpPr txBox="1">
            <a:spLocks noChangeArrowheads="1"/>
          </p:cNvSpPr>
          <p:nvPr/>
        </p:nvSpPr>
        <p:spPr bwMode="auto">
          <a:xfrm>
            <a:off x="2721935" y="1584768"/>
            <a:ext cx="736836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2575" indent="-282575" algn="ctr"/>
            <a:r>
              <a:rPr lang="zh-TW" altLang="en-US" sz="4400" b="1" dirty="0" smtClean="0">
                <a:solidFill>
                  <a:srgbClr val="CC3300"/>
                </a:solidFill>
                <a:latin typeface="標楷體" pitchFamily="65" charset="-120"/>
                <a:ea typeface="標楷體" pitchFamily="65" charset="-120"/>
              </a:rPr>
              <a:t>清華大學理學院</a:t>
            </a:r>
            <a:endParaRPr lang="en-US" altLang="zh-TW" sz="4400" b="1" dirty="0" smtClean="0">
              <a:solidFill>
                <a:srgbClr val="CC3300"/>
              </a:solidFill>
              <a:latin typeface="標楷體" pitchFamily="65" charset="-120"/>
              <a:ea typeface="標楷體" pitchFamily="65" charset="-120"/>
            </a:endParaRPr>
          </a:p>
          <a:p>
            <a:pPr marL="282575" indent="-282575" algn="ctr"/>
            <a:r>
              <a:rPr lang="zh-TW" altLang="en-US" sz="4400" b="1" dirty="0" smtClean="0">
                <a:solidFill>
                  <a:srgbClr val="CC3300"/>
                </a:solidFill>
                <a:latin typeface="標楷體" pitchFamily="65" charset="-120"/>
                <a:ea typeface="標楷體" pitchFamily="65" charset="-120"/>
              </a:rPr>
              <a:t>願景、現況、規劃</a:t>
            </a:r>
          </a:p>
          <a:p>
            <a:pPr marL="282575" indent="-282575" algn="ctr"/>
            <a:r>
              <a:rPr lang="en-US" altLang="zh-TW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College of Science, NTHU</a:t>
            </a:r>
          </a:p>
          <a:p>
            <a:pPr marL="282575" indent="-282575" algn="ctr"/>
            <a:r>
              <a:rPr lang="en-US" altLang="zh-TW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Vision, Status and Planning </a:t>
            </a:r>
            <a:endParaRPr lang="zh-TW" altLang="en-US" sz="3600" b="1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2575" indent="-282575" algn="ctr"/>
            <a:endParaRPr lang="zh-TW" altLang="en-US" sz="3200" b="1" dirty="0" smtClean="0">
              <a:solidFill>
                <a:srgbClr val="FF3300"/>
              </a:solidFill>
              <a:latin typeface="Arial" charset="0"/>
            </a:endParaRPr>
          </a:p>
          <a:p>
            <a:pPr marL="282575" indent="-282575" algn="ctr"/>
            <a:r>
              <a:rPr lang="zh-TW" altLang="en-US" sz="2400" b="1" dirty="0" smtClean="0">
                <a:solidFill>
                  <a:srgbClr val="000066"/>
                </a:solidFill>
                <a:latin typeface="標楷體" pitchFamily="65" charset="-120"/>
                <a:ea typeface="標楷體" pitchFamily="65" charset="-120"/>
              </a:rPr>
              <a:t>劉瑞雄</a:t>
            </a:r>
            <a:r>
              <a:rPr lang="zh-TW" altLang="en-US" sz="2400" b="1" dirty="0" smtClean="0">
                <a:solidFill>
                  <a:srgbClr val="000066"/>
                </a:solidFill>
                <a:latin typeface="Arial" charset="0"/>
              </a:rPr>
              <a:t> </a:t>
            </a:r>
            <a:r>
              <a:rPr lang="en-US" altLang="zh-TW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(R. S. Liu) (12/2017)</a:t>
            </a:r>
          </a:p>
          <a:p>
            <a:pPr marL="282575" indent="-282575" algn="ctr"/>
            <a:r>
              <a:rPr lang="en-US" altLang="zh-TW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College of Science (</a:t>
            </a:r>
            <a:r>
              <a:rPr lang="en-US" altLang="zh-TW" sz="2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altLang="zh-TW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282575" indent="-282575" algn="ctr"/>
            <a:r>
              <a:rPr lang="en-US" altLang="zh-TW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National Tsing Hua University (NTHU)</a:t>
            </a:r>
          </a:p>
          <a:p>
            <a:pPr marL="282575" indent="-282575" algn="ctr"/>
            <a:r>
              <a:rPr lang="en-US" altLang="zh-TW"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Hsinchu, Taiwan, ROC</a:t>
            </a:r>
            <a:endParaRPr lang="en-US" altLang="zh-TW" sz="2400" b="1" u="sng" dirty="0" smtClean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2575" indent="-282575" algn="ctr"/>
            <a:r>
              <a:rPr lang="en-US" altLang="zh-TW" sz="2400" b="1" u="sng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http://science.nthu.edu.tw</a:t>
            </a:r>
            <a:endParaRPr lang="zh-TW" altLang="en-US" sz="2400" b="1" u="sng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07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66"/>
                </a:solidFill>
              </a:rPr>
              <a:t>     </a:t>
            </a:r>
            <a:r>
              <a:rPr lang="en-US" altLang="zh-TW" dirty="0" smtClean="0">
                <a:solidFill>
                  <a:srgbClr val="000066"/>
                </a:solidFill>
              </a:rPr>
              <a:t>Ⅰ</a:t>
            </a:r>
            <a:r>
              <a:rPr lang="zh-TW" altLang="en-US" dirty="0" smtClean="0">
                <a:solidFill>
                  <a:srgbClr val="000066"/>
                </a:solidFill>
              </a:rPr>
              <a:t>願景 </a:t>
            </a:r>
            <a:r>
              <a:rPr lang="en-US" altLang="zh-TW" dirty="0" smtClean="0">
                <a:solidFill>
                  <a:srgbClr val="000066"/>
                </a:solidFill>
              </a:rPr>
              <a:t>(Vision)</a:t>
            </a:r>
            <a:endParaRPr lang="zh-TW" altLang="en-US" dirty="0"/>
          </a:p>
        </p:txBody>
      </p:sp>
      <p:sp>
        <p:nvSpPr>
          <p:cNvPr id="5" name="Text Box 29"/>
          <p:cNvSpPr txBox="1">
            <a:spLocks noGrp="1" noChangeArrowheads="1"/>
          </p:cNvSpPr>
          <p:nvPr>
            <p:ph idx="1"/>
          </p:nvPr>
        </p:nvSpPr>
        <p:spPr bwMode="auto">
          <a:xfrm>
            <a:off x="495300" y="1801504"/>
            <a:ext cx="8915400" cy="484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2575" indent="-282575" algn="l">
              <a:buNone/>
            </a:pPr>
            <a:r>
              <a:rPr lang="zh-TW" altLang="en-US" sz="3200" b="1" dirty="0">
                <a:solidFill>
                  <a:srgbClr val="000066"/>
                </a:solidFill>
                <a:latin typeface="Arial" charset="0"/>
              </a:rPr>
              <a:t>願景</a:t>
            </a: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:</a:t>
            </a:r>
            <a:r>
              <a:rPr lang="zh-TW" altLang="en-US" sz="3200" b="1" dirty="0">
                <a:solidFill>
                  <a:srgbClr val="CC3300"/>
                </a:solidFill>
                <a:latin typeface="Arial" charset="0"/>
              </a:rPr>
              <a:t>追求卓越 </a:t>
            </a:r>
            <a:r>
              <a:rPr lang="en-US" altLang="zh-TW" sz="3200" b="1" dirty="0">
                <a:solidFill>
                  <a:srgbClr val="CC3300"/>
                </a:solidFill>
                <a:latin typeface="Arial" charset="0"/>
              </a:rPr>
              <a:t>(</a:t>
            </a:r>
            <a:r>
              <a:rPr lang="en-US" altLang="zh-TW" sz="3200" b="1" dirty="0">
                <a:solidFill>
                  <a:srgbClr val="CC3300"/>
                </a:solidFill>
              </a:rPr>
              <a:t>search for excellence</a:t>
            </a:r>
            <a:r>
              <a:rPr lang="en-US" altLang="zh-TW" sz="3200" b="1" dirty="0">
                <a:solidFill>
                  <a:srgbClr val="CC3300"/>
                </a:solidFill>
                <a:latin typeface="Arial" charset="0"/>
              </a:rPr>
              <a:t>)</a:t>
            </a:r>
          </a:p>
          <a:p>
            <a:pPr marL="282575" indent="-282575">
              <a:buNone/>
            </a:pPr>
            <a:r>
              <a:rPr lang="zh-TW" altLang="en-US" sz="3200" b="1" dirty="0" smtClean="0">
                <a:solidFill>
                  <a:srgbClr val="000066"/>
                </a:solidFill>
                <a:latin typeface="Arial" charset="0"/>
              </a:rPr>
              <a:t>目標</a:t>
            </a: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: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>
                <a:solidFill>
                  <a:srgbClr val="000066"/>
                </a:solidFill>
                <a:latin typeface="Arial" charset="0"/>
              </a:rPr>
              <a:t>  -- </a:t>
            </a:r>
            <a:r>
              <a:rPr lang="zh-TW" altLang="en-US" sz="3200" b="1" dirty="0">
                <a:solidFill>
                  <a:srgbClr val="CC3300"/>
                </a:solidFill>
                <a:latin typeface="Arial" charset="0"/>
              </a:rPr>
              <a:t>推動跨學門基礎科學教學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 smtClean="0">
                <a:solidFill>
                  <a:srgbClr val="000066"/>
                </a:solidFill>
              </a:rPr>
              <a:t>	</a:t>
            </a:r>
            <a:r>
              <a:rPr lang="zh-TW" altLang="en-US" sz="3200" b="1" dirty="0" smtClean="0">
                <a:solidFill>
                  <a:srgbClr val="000066"/>
                </a:solidFill>
              </a:rPr>
              <a:t>   </a:t>
            </a:r>
            <a:r>
              <a:rPr lang="en-US" altLang="zh-TW" sz="3200" b="1" dirty="0" smtClean="0">
                <a:solidFill>
                  <a:srgbClr val="000066"/>
                </a:solidFill>
              </a:rPr>
              <a:t>(</a:t>
            </a:r>
            <a:r>
              <a:rPr lang="en-US" altLang="zh-TW" sz="3200" b="1" dirty="0">
                <a:solidFill>
                  <a:srgbClr val="000066"/>
                </a:solidFill>
              </a:rPr>
              <a:t>interdisciplinary teaching)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kumimoji="0" lang="en-US" altLang="zh-TW" sz="3200" b="1" dirty="0">
                <a:solidFill>
                  <a:srgbClr val="000066"/>
                </a:solidFill>
                <a:latin typeface="Arial" charset="0"/>
              </a:rPr>
              <a:t>  -- </a:t>
            </a:r>
            <a:r>
              <a:rPr kumimoji="0" lang="zh-TW" altLang="en-US" sz="3200" b="1" dirty="0">
                <a:solidFill>
                  <a:srgbClr val="CC3300"/>
                </a:solidFill>
                <a:latin typeface="Arial" charset="0"/>
              </a:rPr>
              <a:t>進行世界級尖端前瞻研究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 smtClean="0">
                <a:solidFill>
                  <a:srgbClr val="000066"/>
                </a:solidFill>
              </a:rPr>
              <a:t>	</a:t>
            </a:r>
            <a:r>
              <a:rPr lang="zh-TW" altLang="en-US" sz="3200" b="1" dirty="0" smtClean="0">
                <a:solidFill>
                  <a:srgbClr val="000066"/>
                </a:solidFill>
              </a:rPr>
              <a:t>   </a:t>
            </a:r>
            <a:r>
              <a:rPr kumimoji="0" lang="en-US" altLang="zh-TW" sz="3200" b="1" dirty="0" smtClean="0">
                <a:solidFill>
                  <a:srgbClr val="000066"/>
                </a:solidFill>
              </a:rPr>
              <a:t>(</a:t>
            </a:r>
            <a:r>
              <a:rPr kumimoji="0" lang="en-US" altLang="zh-TW" sz="3200" b="1" dirty="0">
                <a:solidFill>
                  <a:srgbClr val="000066"/>
                </a:solidFill>
              </a:rPr>
              <a:t>frontier research)</a:t>
            </a: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kumimoji="0" lang="en-US" altLang="zh-TW" sz="3200" b="1" dirty="0">
                <a:solidFill>
                  <a:srgbClr val="000066"/>
                </a:solidFill>
                <a:latin typeface="Arial" charset="0"/>
              </a:rPr>
              <a:t>  -- </a:t>
            </a:r>
            <a:r>
              <a:rPr kumimoji="0" lang="zh-TW" altLang="en-US" sz="3200" b="1" dirty="0">
                <a:solidFill>
                  <a:srgbClr val="CC3300"/>
                </a:solidFill>
                <a:latin typeface="Arial" charset="0"/>
              </a:rPr>
              <a:t>科技與人文並重</a:t>
            </a:r>
            <a:r>
              <a:rPr kumimoji="0" lang="zh-TW" altLang="en-US" sz="3200" b="1" dirty="0" smtClean="0">
                <a:solidFill>
                  <a:srgbClr val="CC3300"/>
                </a:solidFill>
                <a:latin typeface="Arial" charset="0"/>
              </a:rPr>
              <a:t>，善盡社會責任</a:t>
            </a:r>
            <a:endParaRPr kumimoji="0" lang="zh-TW" altLang="en-US" sz="3200" b="1" dirty="0">
              <a:solidFill>
                <a:srgbClr val="CC3300"/>
              </a:solidFill>
              <a:latin typeface="Arial" charset="0"/>
            </a:endParaRPr>
          </a:p>
          <a:p>
            <a:pPr marL="282575" indent="-282575" algn="l">
              <a:lnSpc>
                <a:spcPts val="4300"/>
              </a:lnSpc>
              <a:spcAft>
                <a:spcPts val="0"/>
              </a:spcAft>
              <a:buNone/>
            </a:pPr>
            <a:r>
              <a:rPr lang="en-US" altLang="zh-TW" sz="3200" b="1" dirty="0" smtClean="0">
                <a:solidFill>
                  <a:srgbClr val="000066"/>
                </a:solidFill>
              </a:rPr>
              <a:t>	</a:t>
            </a:r>
            <a:r>
              <a:rPr lang="zh-TW" altLang="en-US" sz="3200" b="1" dirty="0" smtClean="0">
                <a:solidFill>
                  <a:srgbClr val="000066"/>
                </a:solidFill>
              </a:rPr>
              <a:t>   </a:t>
            </a:r>
            <a:r>
              <a:rPr kumimoji="0" lang="en-US" altLang="zh-TW" sz="3200" b="1" dirty="0" smtClean="0">
                <a:solidFill>
                  <a:srgbClr val="002060"/>
                </a:solidFill>
              </a:rPr>
              <a:t>(</a:t>
            </a:r>
            <a:r>
              <a:rPr kumimoji="0" lang="en-US" altLang="zh-TW" sz="3200" b="1" dirty="0">
                <a:solidFill>
                  <a:srgbClr val="002060"/>
                </a:solidFill>
              </a:rPr>
              <a:t>social </a:t>
            </a:r>
            <a:r>
              <a:rPr kumimoji="0" lang="en-US" altLang="zh-TW" sz="3200" b="1" dirty="0" smtClean="0">
                <a:solidFill>
                  <a:srgbClr val="002060"/>
                </a:solidFill>
              </a:rPr>
              <a:t>contribution)</a:t>
            </a:r>
            <a:endParaRPr lang="zh-TW" altLang="en-US" sz="3200" b="1" dirty="0">
              <a:solidFill>
                <a:srgbClr val="002060"/>
              </a:solidFill>
            </a:endParaRPr>
          </a:p>
        </p:txBody>
      </p: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7336465" y="2413555"/>
            <a:ext cx="1606624" cy="2009590"/>
            <a:chOff x="4105" y="2205"/>
            <a:chExt cx="928" cy="1442"/>
          </a:xfrm>
        </p:grpSpPr>
        <p:pic>
          <p:nvPicPr>
            <p:cNvPr id="7" name="Picture 17" descr="校訓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00" y="2316"/>
              <a:ext cx="733" cy="1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18"/>
            <p:cNvSpPr>
              <a:spLocks noChangeArrowheads="1"/>
            </p:cNvSpPr>
            <p:nvPr/>
          </p:nvSpPr>
          <p:spPr bwMode="auto">
            <a:xfrm>
              <a:off x="4105" y="2205"/>
              <a:ext cx="928" cy="144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TW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4256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66"/>
                </a:solidFill>
              </a:rPr>
              <a:t>      </a:t>
            </a:r>
            <a:r>
              <a:rPr lang="en-US" altLang="zh-TW" dirty="0" smtClean="0">
                <a:solidFill>
                  <a:srgbClr val="000066"/>
                </a:solidFill>
              </a:rPr>
              <a:t>Ⅱ</a:t>
            </a:r>
            <a:r>
              <a:rPr lang="zh-TW" altLang="en-US" dirty="0">
                <a:solidFill>
                  <a:srgbClr val="000066"/>
                </a:solidFill>
              </a:rPr>
              <a:t>現況 </a:t>
            </a:r>
            <a:r>
              <a:rPr lang="en-US" altLang="zh-TW" dirty="0">
                <a:solidFill>
                  <a:srgbClr val="000066"/>
                </a:solidFill>
              </a:rPr>
              <a:t>(Status)</a:t>
            </a:r>
            <a:r>
              <a:rPr lang="en-US" altLang="zh-TW" dirty="0">
                <a:solidFill>
                  <a:srgbClr val="CC3300"/>
                </a:solidFill>
              </a:rPr>
              <a:t> </a:t>
            </a:r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484344689"/>
              </p:ext>
            </p:extLst>
          </p:nvPr>
        </p:nvGraphicFramePr>
        <p:xfrm>
          <a:off x="746411" y="1726913"/>
          <a:ext cx="8389191" cy="4924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56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5</a:t>
            </a:fld>
            <a:endParaRPr lang="zh-TW" altLang="en-US"/>
          </a:p>
        </p:txBody>
      </p:sp>
      <p:graphicFrame>
        <p:nvGraphicFramePr>
          <p:cNvPr id="6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256912"/>
              </p:ext>
            </p:extLst>
          </p:nvPr>
        </p:nvGraphicFramePr>
        <p:xfrm>
          <a:off x="610247" y="1853346"/>
          <a:ext cx="8686799" cy="3987998"/>
        </p:xfrm>
        <a:graphic>
          <a:graphicData uri="http://schemas.openxmlformats.org/drawingml/2006/table">
            <a:tbl>
              <a:tblPr/>
              <a:tblGrid>
                <a:gridCol w="3352912"/>
                <a:gridCol w="1587500"/>
                <a:gridCol w="1571625"/>
                <a:gridCol w="2174762"/>
              </a:tblGrid>
              <a:tr h="9207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 </a:t>
                      </a: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位階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(rank)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系所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Department/Institute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助理教授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(assistant professor)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副教授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(associate professor)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教授</a:t>
                      </a:r>
                      <a:endParaRPr kumimoji="1" lang="en-US" altLang="zh-TW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(professor)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數學系 </a:t>
                      </a: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(Mathematics): 23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18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物理系 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(Physics): 36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7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4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25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化學系 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(Chemistry): 27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6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統計所 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(Statistics): 9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6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天文所 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(Astronomy): 7</a:t>
                      </a:r>
                    </a:p>
                  </a:txBody>
                  <a:tcPr marT="45723" marB="4572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5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TW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charset="-120"/>
                          <a:sym typeface="Wingdings" pitchFamily="2" charset="2"/>
                        </a:rPr>
                        <a:t>計科所</a:t>
                      </a:r>
                      <a:r>
                        <a:rPr kumimoji="0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新細明體" charset="-120"/>
                          <a:sym typeface="Wingdings" pitchFamily="2" charset="2"/>
                        </a:rPr>
                        <a:t> (ICMS): 6</a:t>
                      </a:r>
                      <a:endParaRPr kumimoji="1" lang="en-US" altLang="zh-TW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 charset="0"/>
                        <a:sym typeface="Wingdings" pitchFamily="2" charset="2"/>
                      </a:endParaRP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3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合計 </a:t>
                      </a:r>
                      <a:r>
                        <a:rPr kumimoji="1" lang="en-US" altLang="zh-TW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(total): 108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10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21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zh-TW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 charset="0"/>
                          <a:sym typeface="Wingdings" pitchFamily="2" charset="2"/>
                        </a:rPr>
                        <a:t>77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3397624" y="233694"/>
            <a:ext cx="6722322" cy="1143000"/>
          </a:xfrm>
        </p:spPr>
        <p:txBody>
          <a:bodyPr/>
          <a:lstStyle/>
          <a:p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理學院各系所專任助理教授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</a:rPr>
              <a:t>/</a:t>
            </a:r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副教授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</a:rPr>
              <a:t>/</a:t>
            </a:r>
            <a:r>
              <a:rPr lang="zh-TW" altLang="en-US" sz="2400" dirty="0" smtClean="0">
                <a:solidFill>
                  <a:srgbClr val="CC3300"/>
                </a:solidFill>
                <a:latin typeface="標楷體" pitchFamily="65" charset="-120"/>
              </a:rPr>
              <a:t>教授分佈表</a:t>
            </a:r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  <a:cs typeface="Arial" charset="0"/>
              </a:rPr>
              <a:t> </a:t>
            </a:r>
            <a:r>
              <a:rPr lang="en-US" altLang="zh-TW" sz="2400" dirty="0" smtClean="0">
                <a:solidFill>
                  <a:srgbClr val="CC3300"/>
                </a:solidFill>
              </a:rPr>
              <a:t>(Assistant, Associate &amp; Full Professors) </a:t>
            </a:r>
            <a:r>
              <a:rPr lang="en-US" altLang="zh-TW" sz="2400" dirty="0" smtClean="0">
                <a:solidFill>
                  <a:srgbClr val="008000"/>
                </a:solidFill>
              </a:rPr>
              <a:t>(11/2017)</a:t>
            </a:r>
            <a:endParaRPr lang="zh-TW" alt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212784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2421678" y="233694"/>
            <a:ext cx="6508376" cy="1143000"/>
          </a:xfrm>
        </p:spPr>
        <p:txBody>
          <a:bodyPr/>
          <a:lstStyle/>
          <a:p>
            <a:pPr algn="ctr"/>
            <a:r>
              <a:rPr lang="zh-TW" altLang="en-US" sz="3600" kern="0" dirty="0" smtClean="0">
                <a:solidFill>
                  <a:srgbClr val="C00000"/>
                </a:solidFill>
              </a:rPr>
              <a:t>理學院經費統計表</a:t>
            </a:r>
            <a:endParaRPr lang="zh-TW" altLang="en-US" sz="3600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101090"/>
              </p:ext>
            </p:extLst>
          </p:nvPr>
        </p:nvGraphicFramePr>
        <p:xfrm>
          <a:off x="1143296" y="4894151"/>
          <a:ext cx="8064500" cy="18256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84098"/>
                <a:gridCol w="1735274"/>
                <a:gridCol w="1576932"/>
                <a:gridCol w="1584098"/>
                <a:gridCol w="1584098"/>
              </a:tblGrid>
              <a:tr h="5018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學術攻頂計畫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(5</a:t>
                      </a: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年期</a:t>
                      </a: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8577" marR="68577" marT="9528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自由型卓越學研計畫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(4</a:t>
                      </a: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年期</a:t>
                      </a: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8577" marR="68577" marT="9528" marB="0" anchor="ctr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卓越領航計畫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(4</a:t>
                      </a: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年期</a:t>
                      </a: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8577" marR="68577" marT="9528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363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劉瑞雄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1300" b="1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990801-1041031</a:t>
                      </a: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8577" marR="68577" marT="9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鄭建鴻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(1021101-1061031)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8577" marR="68577" marT="9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余怡德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(970801-1011130)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8577" marR="68577" marT="9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季昀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(1020801-1060731)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8577" marR="68577" marT="9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300" b="1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sz="1300" b="1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銀</a:t>
                      </a: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慶剛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(</a:t>
                      </a: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1050801-1090731)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/>
                </a:tc>
              </a:tr>
              <a:tr h="4510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劉瑞雄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(1040801-1090731)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8577" marR="68577" marT="9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8577" marR="68577" marT="9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鄭建鴻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(990801-1030731)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8577" marR="68577" marT="9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趙蓮菊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(1030801-1070731)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8577" marR="68577" marT="9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r>
                        <a:rPr lang="zh-TW" altLang="zh-TW" sz="1300" b="1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季昀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300" b="1" kern="10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(1060801-1100731)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/>
                </a:tc>
              </a:tr>
              <a:tr h="43639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marL="68577" marR="68577" marT="9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8577" marR="68577" marT="9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果尚志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(1010801-1050731)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8577" marR="68577" marT="9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余怡德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(1030801-1070731)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68577" marR="68577" marT="9528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3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1300" b="1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" name="文字方塊 13"/>
          <p:cNvSpPr txBox="1">
            <a:spLocks noChangeArrowheads="1"/>
          </p:cNvSpPr>
          <p:nvPr/>
        </p:nvSpPr>
        <p:spPr bwMode="auto">
          <a:xfrm>
            <a:off x="7584239" y="4131381"/>
            <a:ext cx="10795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1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單位：百萬</a:t>
            </a:r>
          </a:p>
        </p:txBody>
      </p:sp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6583698"/>
              </p:ext>
            </p:extLst>
          </p:nvPr>
        </p:nvGraphicFramePr>
        <p:xfrm>
          <a:off x="1793631" y="1397977"/>
          <a:ext cx="5842244" cy="3402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256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078170" y="322436"/>
            <a:ext cx="6827830" cy="1143000"/>
          </a:xfrm>
        </p:spPr>
        <p:txBody>
          <a:bodyPr/>
          <a:lstStyle/>
          <a:p>
            <a:pPr marL="282575" indent="-282575"/>
            <a:r>
              <a:rPr lang="en-US" altLang="zh-TW" sz="2400" dirty="0" smtClean="0">
                <a:solidFill>
                  <a:srgbClr val="CC3300"/>
                </a:solidFill>
                <a:latin typeface="標楷體" pitchFamily="65" charset="-120"/>
                <a:cs typeface="Arial" charset="0"/>
              </a:rPr>
              <a:t>	</a:t>
            </a:r>
            <a:r>
              <a:rPr lang="zh-TW" altLang="en-US" sz="2800" dirty="0" smtClean="0">
                <a:solidFill>
                  <a:srgbClr val="CC3300"/>
                </a:solidFill>
                <a:latin typeface="標楷體" pitchFamily="65" charset="-120"/>
                <a:cs typeface="Arial" charset="0"/>
              </a:rPr>
              <a:t>理學院各系所</a:t>
            </a:r>
            <a:r>
              <a:rPr lang="en-US" altLang="zh-TW" sz="2800" dirty="0" smtClean="0">
                <a:solidFill>
                  <a:srgbClr val="CC3300"/>
                </a:solidFill>
              </a:rPr>
              <a:t>SCI</a:t>
            </a:r>
            <a:r>
              <a:rPr lang="zh-TW" altLang="en-US" sz="2800" dirty="0" smtClean="0">
                <a:solidFill>
                  <a:srgbClr val="CC3300"/>
                </a:solidFill>
                <a:latin typeface="標楷體" pitchFamily="65" charset="-120"/>
                <a:cs typeface="Arial" charset="0"/>
              </a:rPr>
              <a:t>論文數及引用數統計表 </a:t>
            </a:r>
            <a:br>
              <a:rPr lang="zh-TW" altLang="en-US" sz="2800" dirty="0" smtClean="0">
                <a:solidFill>
                  <a:srgbClr val="CC3300"/>
                </a:solidFill>
                <a:latin typeface="標楷體" pitchFamily="65" charset="-120"/>
                <a:cs typeface="Arial" charset="0"/>
              </a:rPr>
            </a:br>
            <a:r>
              <a:rPr lang="zh-TW" altLang="en-US" sz="2800" dirty="0" smtClean="0">
                <a:solidFill>
                  <a:srgbClr val="CC3300"/>
                </a:solidFill>
                <a:latin typeface="標楷體" pitchFamily="65" charset="-120"/>
                <a:cs typeface="Arial" charset="0"/>
              </a:rPr>
              <a:t>    </a:t>
            </a:r>
            <a:r>
              <a:rPr lang="en-US" altLang="zh-TW" sz="2800" dirty="0" err="1" smtClean="0">
                <a:solidFill>
                  <a:srgbClr val="CC3300"/>
                </a:solidFill>
              </a:rPr>
              <a:t>CoS</a:t>
            </a:r>
            <a:r>
              <a:rPr lang="en-US" altLang="zh-TW" sz="2800" dirty="0" smtClean="0">
                <a:solidFill>
                  <a:srgbClr val="CC3300"/>
                </a:solidFill>
              </a:rPr>
              <a:t> SCI Papers and Citations</a:t>
            </a:r>
            <a:br>
              <a:rPr lang="en-US" altLang="zh-TW" sz="2800" dirty="0" smtClean="0">
                <a:solidFill>
                  <a:srgbClr val="CC3300"/>
                </a:solidFill>
              </a:rPr>
            </a:br>
            <a:r>
              <a:rPr lang="en-US" altLang="zh-TW" sz="2800" dirty="0" smtClean="0">
                <a:solidFill>
                  <a:srgbClr val="CC3300"/>
                </a:solidFill>
              </a:rPr>
              <a:t>       </a:t>
            </a:r>
            <a:r>
              <a:rPr lang="en-US" altLang="zh-TW" sz="2800" dirty="0" smtClean="0">
                <a:solidFill>
                  <a:srgbClr val="000066"/>
                </a:solidFill>
              </a:rPr>
              <a:t> 2016 average: </a:t>
            </a:r>
            <a:r>
              <a:rPr lang="en-US" altLang="zh-TW" sz="2800" dirty="0" smtClean="0">
                <a:solidFill>
                  <a:srgbClr val="008000"/>
                </a:solidFill>
              </a:rPr>
              <a:t>6 papers/faculty</a:t>
            </a:r>
            <a:r>
              <a:rPr lang="en-US" altLang="zh-TW" sz="2400" dirty="0" smtClean="0">
                <a:solidFill>
                  <a:srgbClr val="CC3300"/>
                </a:solidFill>
                <a:latin typeface="Arial" charset="0"/>
                <a:cs typeface="Arial" charset="0"/>
              </a:rPr>
              <a:t/>
            </a:r>
            <a:br>
              <a:rPr lang="en-US" altLang="zh-TW" sz="2400" dirty="0" smtClean="0">
                <a:solidFill>
                  <a:srgbClr val="CC3300"/>
                </a:solidFill>
                <a:latin typeface="Arial" charset="0"/>
                <a:cs typeface="Arial" charset="0"/>
              </a:rPr>
            </a:br>
            <a:endParaRPr lang="zh-TW" altLang="en-US" sz="2400" dirty="0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-965200" y="1473200"/>
          <a:ext cx="11607800" cy="596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8" name="工作表" r:id="rId4" imgW="10723793" imgH="5974598" progId="Excel.Sheet.8">
                  <p:embed/>
                </p:oleObj>
              </mc:Choice>
              <mc:Fallback>
                <p:oleObj name="工作表" r:id="rId4" imgW="10723793" imgH="5974598" progId="Excel.Sheet.8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965200" y="1473200"/>
                        <a:ext cx="11607800" cy="596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56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608639" y="172148"/>
            <a:ext cx="7671892" cy="1143000"/>
          </a:xfrm>
        </p:spPr>
        <p:txBody>
          <a:bodyPr/>
          <a:lstStyle/>
          <a:p>
            <a:r>
              <a:rPr lang="en-US" altLang="zh-TW" sz="2800" dirty="0" smtClean="0">
                <a:solidFill>
                  <a:srgbClr val="CC3300"/>
                </a:solidFill>
              </a:rPr>
              <a:t>QS World University Rankings</a:t>
            </a:r>
            <a:r>
              <a:rPr lang="zh-TW" altLang="en-US" sz="2800" dirty="0" smtClean="0">
                <a:solidFill>
                  <a:srgbClr val="CC3300"/>
                </a:solidFill>
              </a:rPr>
              <a:t> </a:t>
            </a:r>
            <a:r>
              <a:rPr lang="en-US" altLang="zh-TW" sz="2800" dirty="0" smtClean="0">
                <a:solidFill>
                  <a:srgbClr val="CC3300"/>
                </a:solidFill>
              </a:rPr>
              <a:t/>
            </a:r>
            <a:br>
              <a:rPr lang="en-US" altLang="zh-TW" sz="2800" dirty="0" smtClean="0">
                <a:solidFill>
                  <a:srgbClr val="CC3300"/>
                </a:solidFill>
              </a:rPr>
            </a:br>
            <a:r>
              <a:rPr lang="zh-TW" altLang="en-US" sz="2800" dirty="0">
                <a:solidFill>
                  <a:srgbClr val="CC3300"/>
                </a:solidFill>
              </a:rPr>
              <a:t> </a:t>
            </a:r>
            <a:r>
              <a:rPr lang="zh-TW" altLang="en-US" sz="2800" dirty="0" smtClean="0">
                <a:solidFill>
                  <a:srgbClr val="CC3300"/>
                </a:solidFill>
              </a:rPr>
              <a:t>           </a:t>
            </a:r>
            <a:r>
              <a:rPr lang="en-US" altLang="zh-TW" sz="2800" dirty="0" smtClean="0">
                <a:solidFill>
                  <a:srgbClr val="CC3300"/>
                </a:solidFill>
              </a:rPr>
              <a:t>by Subject 2017 </a:t>
            </a:r>
            <a:endParaRPr lang="zh-TW" altLang="en-US" sz="2800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739370"/>
              </p:ext>
            </p:extLst>
          </p:nvPr>
        </p:nvGraphicFramePr>
        <p:xfrm>
          <a:off x="615462" y="2159747"/>
          <a:ext cx="8660422" cy="2376876"/>
        </p:xfrm>
        <a:graphic>
          <a:graphicData uri="http://schemas.openxmlformats.org/drawingml/2006/table">
            <a:tbl>
              <a:tblPr firstRow="1" firstCol="1" bandRow="1"/>
              <a:tblGrid>
                <a:gridCol w="1571888"/>
                <a:gridCol w="1100973"/>
                <a:gridCol w="1705708"/>
                <a:gridCol w="1380392"/>
                <a:gridCol w="1257300"/>
                <a:gridCol w="1644161"/>
              </a:tblGrid>
              <a:tr h="731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Subject 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Natural Sciences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Mathematics 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Physics &amp;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Astronomy 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Chemistry 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Statistics &amp;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Operational Research 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BC"/>
                    </a:solidFill>
                  </a:tcPr>
                </a:tc>
              </a:tr>
              <a:tr h="7312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2016</a:t>
                      </a:r>
                      <a:r>
                        <a:rPr lang="en-US" sz="2000" dirty="0">
                          <a:solidFill>
                            <a:srgbClr val="1F497D"/>
                          </a:solidFill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Rank  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80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101-150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101-150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51-100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51-100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12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2017 Rank 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67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101-150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51-100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51-100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新細明體"/>
                          <a:cs typeface="Times New Roman" panose="02020603050405020304" pitchFamily="18" charset="0"/>
                        </a:rPr>
                        <a:t>51-100</a:t>
                      </a:r>
                      <a:endParaRPr lang="zh-TW" sz="2000" dirty="0">
                        <a:effectLst/>
                        <a:latin typeface="Times New Roman" panose="02020603050405020304" pitchFamily="18" charset="0"/>
                        <a:ea typeface="新細明體"/>
                        <a:cs typeface="Times New Roman" panose="02020603050405020304" pitchFamily="18" charset="0"/>
                      </a:endParaRPr>
                    </a:p>
                  </a:txBody>
                  <a:tcPr marL="74302" marR="7430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56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EB6482-E8AD-494A-B82D-562298BE05A7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881201" y="308344"/>
            <a:ext cx="6508376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CC3300"/>
                </a:solidFill>
              </a:rPr>
              <a:t>    理學院 </a:t>
            </a:r>
            <a:r>
              <a:rPr lang="en-US" altLang="zh-TW" dirty="0" smtClean="0">
                <a:solidFill>
                  <a:srgbClr val="CC3300"/>
                </a:solidFill>
              </a:rPr>
              <a:t>KPI</a:t>
            </a:r>
            <a:endParaRPr lang="en-US" altLang="zh-TW" dirty="0">
              <a:solidFill>
                <a:srgbClr val="CC3300"/>
              </a:solidFill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897589"/>
              </p:ext>
            </p:extLst>
          </p:nvPr>
        </p:nvGraphicFramePr>
        <p:xfrm>
          <a:off x="360485" y="1518719"/>
          <a:ext cx="8585483" cy="514007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70438"/>
                <a:gridCol w="3466861"/>
                <a:gridCol w="1728075"/>
                <a:gridCol w="1368059"/>
                <a:gridCol w="1152050"/>
              </a:tblGrid>
              <a:tr h="455017">
                <a:tc gridSpan="2">
                  <a:txBody>
                    <a:bodyPr/>
                    <a:lstStyle/>
                    <a:p>
                      <a:pPr indent="228600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   </a:t>
                      </a:r>
                      <a:r>
                        <a:rPr lang="zh-TW" sz="1800" kern="12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量化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目標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5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年後總目標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104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105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</a:tr>
              <a:tr h="343330">
                <a:tc rowSpan="3">
                  <a:txBody>
                    <a:bodyPr/>
                    <a:lstStyle/>
                    <a:p>
                      <a:pPr indent="228600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論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indent="228600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文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228600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總數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(SCI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SSCI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）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480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篇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498</a:t>
                      </a: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篇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525</a:t>
                      </a: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篇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</a:tr>
              <a:tr h="68064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28600" algn="l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標竿期刊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(0%</a:t>
                      </a:r>
                      <a:r>
                        <a:rPr lang="zh-TW" sz="1800" kern="12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＜</a:t>
                      </a:r>
                      <a:r>
                        <a:rPr lang="en-US" altLang="zh-TW" sz="1800" kern="12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TOP%   </a:t>
                      </a:r>
                    </a:p>
                    <a:p>
                      <a:pPr indent="228600" algn="l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≦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5%)OR (IF≧7)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篇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66</a:t>
                      </a: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篇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97</a:t>
                      </a: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篇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</a:tr>
              <a:tr h="4550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28600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傑出期刊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(5%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＜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TOP%≦15%)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150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篇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221</a:t>
                      </a: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篇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143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篇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</a:tr>
              <a:tr h="480406">
                <a:tc gridSpan="2">
                  <a:txBody>
                    <a:bodyPr/>
                    <a:lstStyle/>
                    <a:p>
                      <a:pPr indent="228600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專利申請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申請數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發證數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申請數</a:t>
                      </a:r>
                      <a:r>
                        <a:rPr lang="en-US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發證數</a:t>
                      </a:r>
                      <a:r>
                        <a:rPr lang="en-US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39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申請數</a:t>
                      </a:r>
                      <a:r>
                        <a:rPr lang="en-US" sz="1800" kern="12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28</a:t>
                      </a:r>
                    </a:p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zh-TW" sz="1800" kern="12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發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證數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</a:tr>
              <a:tr h="243286">
                <a:tc rowSpan="2" gridSpan="2">
                  <a:txBody>
                    <a:bodyPr/>
                    <a:lstStyle/>
                    <a:p>
                      <a:pPr indent="228600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技術移轉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千元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件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件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件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</a:tr>
              <a:tr h="352389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$70,000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$4,967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$68,632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</a:tr>
              <a:tr h="243286">
                <a:tc rowSpan="2" gridSpan="2">
                  <a:txBody>
                    <a:bodyPr/>
                    <a:lstStyle/>
                    <a:p>
                      <a:pPr indent="228600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研究計畫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含產學合作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)(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千元</a:t>
                      </a: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150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件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141</a:t>
                      </a:r>
                      <a:r>
                        <a:rPr lang="zh-TW" sz="1800" kern="12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件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145</a:t>
                      </a: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件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</a:tr>
              <a:tr h="352389">
                <a:tc gridSpan="2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$330,000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$334,752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322,582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</a:tr>
              <a:tr h="343330">
                <a:tc gridSpan="2">
                  <a:txBody>
                    <a:bodyPr/>
                    <a:lstStyle/>
                    <a:p>
                      <a:pPr indent="228600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專書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本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</a:tr>
              <a:tr h="343330">
                <a:tc gridSpan="2">
                  <a:txBody>
                    <a:bodyPr/>
                    <a:lstStyle/>
                    <a:p>
                      <a:pPr indent="228600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獲國內外重要獎項人次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人次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人次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13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人次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</a:tr>
              <a:tr h="352389">
                <a:tc gridSpan="2">
                  <a:txBody>
                    <a:bodyPr/>
                    <a:lstStyle/>
                    <a:p>
                      <a:pPr indent="228600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全英語授課科目數</a:t>
                      </a:r>
                      <a:r>
                        <a:rPr lang="en-US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學分數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28600" algn="ctr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kumimoji="1"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30/80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46050"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25/67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146050"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26/77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</a:tr>
              <a:tr h="343330">
                <a:tc gridSpan="2">
                  <a:txBody>
                    <a:bodyPr/>
                    <a:lstStyle/>
                    <a:p>
                      <a:pPr indent="228600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國際重要期刊編輯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28600" algn="ctr" fontAlgn="base">
                        <a:lnSpc>
                          <a:spcPts val="2800"/>
                        </a:lnSpc>
                        <a:spcAft>
                          <a:spcPts val="0"/>
                        </a:spcAft>
                      </a:pPr>
                      <a:r>
                        <a:rPr kumimoji="1" lang="en-US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</a:t>
                      </a:r>
                      <a:r>
                        <a:rPr kumimoji="1" lang="zh-TW" sz="1800" kern="12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位</a:t>
                      </a:r>
                      <a:endParaRPr lang="zh-TW" sz="1800" kern="1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14368" marR="14368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位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</a:t>
                      </a:r>
                      <a:r>
                        <a:rPr lang="zh-TW" sz="1800" kern="12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位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45641" marR="45641" marT="6340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718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1359</Words>
  <Application>Microsoft Office PowerPoint</Application>
  <PresentationFormat>A4 紙張 (210x297 公釐)</PresentationFormat>
  <Paragraphs>357</Paragraphs>
  <Slides>16</Slides>
  <Notes>2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8" baseType="lpstr">
      <vt:lpstr>Office 佈景主題</vt:lpstr>
      <vt:lpstr>工作表</vt:lpstr>
      <vt:lpstr> 理學院 </vt:lpstr>
      <vt:lpstr>PowerPoint 簡報</vt:lpstr>
      <vt:lpstr>     Ⅰ願景 (Vision)</vt:lpstr>
      <vt:lpstr>      Ⅱ現況 (Status) </vt:lpstr>
      <vt:lpstr>理學院各系所專任助理教授/副教授/教授分佈表 (Assistant, Associate &amp; Full Professors) (11/2017)</vt:lpstr>
      <vt:lpstr>理學院經費統計表</vt:lpstr>
      <vt:lpstr> 理學院各系所SCI論文數及引用數統計表      CoS SCI Papers and Citations         2016 average: 6 papers/faculty </vt:lpstr>
      <vt:lpstr>QS World University Rankings              by Subject 2017 </vt:lpstr>
      <vt:lpstr>    理學院 KPI</vt:lpstr>
      <vt:lpstr>PowerPoint 簡報</vt:lpstr>
      <vt:lpstr>PowerPoint 簡報</vt:lpstr>
      <vt:lpstr>   Ⅲ未來規劃 (Planning)</vt:lpstr>
      <vt:lpstr>PowerPoint 簡報</vt:lpstr>
      <vt:lpstr>PowerPoint 簡報</vt:lpstr>
      <vt:lpstr>PowerPoint 簡報</vt:lpstr>
      <vt:lpstr>PowerPoint 簡報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Jack Lee</dc:creator>
  <cp:lastModifiedBy>理學院張維娟</cp:lastModifiedBy>
  <cp:revision>105</cp:revision>
  <cp:lastPrinted>2017-11-30T00:41:58Z</cp:lastPrinted>
  <dcterms:created xsi:type="dcterms:W3CDTF">2012-11-25T05:37:01Z</dcterms:created>
  <dcterms:modified xsi:type="dcterms:W3CDTF">2017-11-30T03:45:21Z</dcterms:modified>
</cp:coreProperties>
</file>