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</p:sldMasterIdLst>
  <p:notesMasterIdLst>
    <p:notesMasterId r:id="rId18"/>
  </p:notesMasterIdLst>
  <p:handoutMasterIdLst>
    <p:handoutMasterId r:id="rId19"/>
  </p:handoutMasterIdLst>
  <p:sldIdLst>
    <p:sldId id="264" r:id="rId3"/>
    <p:sldId id="265" r:id="rId4"/>
    <p:sldId id="266" r:id="rId5"/>
    <p:sldId id="267" r:id="rId6"/>
    <p:sldId id="268" r:id="rId7"/>
    <p:sldId id="279" r:id="rId8"/>
    <p:sldId id="28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</p:sldIdLst>
  <p:sldSz cx="9906000" cy="6858000" type="A4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45"/>
    <a:srgbClr val="CC0066"/>
    <a:srgbClr val="660033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118" autoAdjust="0"/>
  </p:normalViewPr>
  <p:slideViewPr>
    <p:cSldViewPr snapToGrid="0">
      <p:cViewPr>
        <p:scale>
          <a:sx n="90" d="100"/>
          <a:sy n="90" d="100"/>
        </p:scale>
        <p:origin x="-1020" y="115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-2892" y="-108"/>
      </p:cViewPr>
      <p:guideLst>
        <p:guide orient="horz" pos="2880"/>
        <p:guide orient="horz" pos="3127"/>
        <p:guide pos="2160"/>
        <p:guide pos="2141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8" b="1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SCI Papers (Citations)</a:t>
            </a:r>
          </a:p>
        </c:rich>
      </c:tx>
      <c:layout>
        <c:manualLayout>
          <c:xMode val="edge"/>
          <c:yMode val="edge"/>
          <c:x val="0.10500617008026836"/>
          <c:y val="2.7091032308550589E-2"/>
        </c:manualLayout>
      </c:layout>
      <c:overlay val="0"/>
      <c:spPr>
        <a:noFill/>
        <a:ln w="28893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674477272063354"/>
          <c:y val="0.11140717848043021"/>
          <c:w val="0.69715549324158099"/>
          <c:h val="0.728634530178152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Mathematics</c:v>
                </c:pt>
              </c:strCache>
            </c:strRef>
          </c:tx>
          <c:spPr>
            <a:solidFill>
              <a:srgbClr val="FF6600"/>
            </a:solidFill>
            <a:ln w="1444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34</a:t>
                    </a:r>
                  </a:p>
                  <a:p>
                    <a:r>
                      <a:rPr lang="en-US" altLang="en-US" dirty="0" smtClean="0"/>
                      <a:t>(210)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7306636397094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48</a:t>
                    </a:r>
                  </a:p>
                  <a:p>
                    <a:r>
                      <a:rPr lang="en-US" altLang="en-US" dirty="0" smtClean="0"/>
                      <a:t>(275)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349321462756075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28</a:t>
                    </a:r>
                  </a:p>
                  <a:p>
                    <a:r>
                      <a:rPr lang="en-US" altLang="en-US" dirty="0" smtClean="0"/>
                      <a:t>(285)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57306636397094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28</a:t>
                    </a:r>
                  </a:p>
                  <a:p>
                    <a:r>
                      <a:rPr lang="en-US" altLang="en-US" dirty="0" smtClean="0"/>
                      <a:t>(224)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33</a:t>
                    </a:r>
                  </a:p>
                  <a:p>
                    <a:r>
                      <a:rPr lang="en-US" altLang="en-US" dirty="0" smtClean="0"/>
                      <a:t>(184)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237449012148643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29</a:t>
                    </a:r>
                  </a:p>
                  <a:p>
                    <a:r>
                      <a:rPr lang="en-US" altLang="en-US" dirty="0" smtClean="0"/>
                      <a:t>(98)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125576561541211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25</a:t>
                    </a:r>
                  </a:p>
                  <a:p>
                    <a:r>
                      <a:rPr lang="en-US" altLang="en-US" dirty="0" smtClean="0"/>
                      <a:t>(77)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2.125576561541211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29</a:t>
                    </a:r>
                  </a:p>
                  <a:p>
                    <a:r>
                      <a:rPr lang="en-US" altLang="en-US" dirty="0" smtClean="0"/>
                      <a:t>(88)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237449012148643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43</a:t>
                    </a:r>
                  </a:p>
                  <a:p>
                    <a:r>
                      <a:rPr lang="en-US" altLang="en-US" dirty="0" smtClean="0"/>
                      <a:t>(121)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237449012148643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39</a:t>
                    </a:r>
                  </a:p>
                  <a:p>
                    <a:r>
                      <a:rPr lang="en-US" altLang="en-US" dirty="0" smtClean="0"/>
                      <a:t>(29)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2.57306636397094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27(7)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2021(i)</c:v>
                </c:pt>
              </c:strCache>
            </c:strRef>
          </c:cat>
          <c:val>
            <c:numRef>
              <c:f>Sheet1!$B$2:$L$2</c:f>
              <c:numCache>
                <c:formatCode>General</c:formatCode>
                <c:ptCount val="11"/>
                <c:pt idx="0">
                  <c:v>34</c:v>
                </c:pt>
                <c:pt idx="1">
                  <c:v>48</c:v>
                </c:pt>
                <c:pt idx="2">
                  <c:v>28</c:v>
                </c:pt>
                <c:pt idx="3">
                  <c:v>28</c:v>
                </c:pt>
                <c:pt idx="4">
                  <c:v>33</c:v>
                </c:pt>
                <c:pt idx="5">
                  <c:v>29</c:v>
                </c:pt>
                <c:pt idx="6">
                  <c:v>25</c:v>
                </c:pt>
                <c:pt idx="7">
                  <c:v>29</c:v>
                </c:pt>
                <c:pt idx="8">
                  <c:v>43</c:v>
                </c:pt>
                <c:pt idx="9">
                  <c:v>39</c:v>
                </c:pt>
                <c:pt idx="10">
                  <c:v>27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Physics</c:v>
                </c:pt>
              </c:strCache>
            </c:strRef>
          </c:tx>
          <c:spPr>
            <a:solidFill>
              <a:srgbClr val="FFFF00"/>
            </a:solidFill>
            <a:ln w="1444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6849300057239935E-2"/>
                  <c:y val="-1.8708681876076684E-7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219</a:t>
                    </a:r>
                  </a:p>
                  <a:p>
                    <a:r>
                      <a:rPr lang="en-US" altLang="en-US" dirty="0" smtClean="0"/>
                      <a:t>(4238)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968112651858043E-2"/>
                  <c:y val="-8.711908886244839E-17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208</a:t>
                    </a:r>
                  </a:p>
                  <a:p>
                    <a:r>
                      <a:rPr lang="en-US" altLang="en-US" dirty="0" smtClean="0"/>
                      <a:t>(5713)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212</a:t>
                    </a:r>
                  </a:p>
                  <a:p>
                    <a:r>
                      <a:rPr lang="en-US" altLang="en-US" dirty="0" smtClean="0"/>
                      <a:t>(6143)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195</a:t>
                    </a:r>
                  </a:p>
                  <a:p>
                    <a:r>
                      <a:rPr lang="en-US" altLang="en-US" dirty="0" smtClean="0"/>
                      <a:t>(6005)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57306636397094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279</a:t>
                    </a:r>
                  </a:p>
                  <a:p>
                    <a:r>
                      <a:rPr lang="en-US" altLang="en-US" dirty="0" smtClean="0"/>
                      <a:t>(9307)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796811265185804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318</a:t>
                    </a:r>
                  </a:p>
                  <a:p>
                    <a:r>
                      <a:rPr lang="en-US" altLang="en-US" dirty="0" smtClean="0"/>
                      <a:t>(11010)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796811265185804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280</a:t>
                    </a:r>
                  </a:p>
                  <a:p>
                    <a:r>
                      <a:rPr lang="en-US" altLang="en-US" dirty="0" smtClean="0"/>
                      <a:t>(5790)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295</a:t>
                    </a:r>
                  </a:p>
                  <a:p>
                    <a:r>
                      <a:rPr lang="en-US" altLang="en-US" dirty="0" smtClean="0"/>
                      <a:t>(6302)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284</a:t>
                    </a:r>
                  </a:p>
                  <a:p>
                    <a:r>
                      <a:rPr lang="en-US" altLang="en-US" dirty="0" smtClean="0"/>
                      <a:t>(3406)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3.020556166400668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247</a:t>
                    </a:r>
                  </a:p>
                  <a:p>
                    <a:r>
                      <a:rPr lang="en-US" altLang="en-US" dirty="0" smtClean="0"/>
                      <a:t>(1546)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230</a:t>
                    </a:r>
                  </a:p>
                  <a:p>
                    <a:r>
                      <a:rPr lang="en-US" altLang="en-US" dirty="0" smtClean="0"/>
                      <a:t>(247)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2021(i)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219</c:v>
                </c:pt>
                <c:pt idx="1">
                  <c:v>208</c:v>
                </c:pt>
                <c:pt idx="2">
                  <c:v>212</c:v>
                </c:pt>
                <c:pt idx="3">
                  <c:v>195</c:v>
                </c:pt>
                <c:pt idx="4">
                  <c:v>279</c:v>
                </c:pt>
                <c:pt idx="5">
                  <c:v>318</c:v>
                </c:pt>
                <c:pt idx="6">
                  <c:v>280</c:v>
                </c:pt>
                <c:pt idx="7">
                  <c:v>295</c:v>
                </c:pt>
                <c:pt idx="8">
                  <c:v>284</c:v>
                </c:pt>
                <c:pt idx="9">
                  <c:v>247</c:v>
                </c:pt>
                <c:pt idx="10">
                  <c:v>230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Astronomy</c:v>
                </c:pt>
              </c:strCache>
            </c:strRef>
          </c:tx>
          <c:spPr>
            <a:solidFill>
              <a:srgbClr val="00FFFF"/>
            </a:solidFill>
            <a:ln w="1444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24</a:t>
                    </a:r>
                  </a:p>
                  <a:p>
                    <a:r>
                      <a:rPr lang="en-US" altLang="en-US" dirty="0" smtClean="0"/>
                      <a:t>(435)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40</a:t>
                    </a:r>
                  </a:p>
                  <a:p>
                    <a:r>
                      <a:rPr lang="en-US" altLang="en-US" dirty="0" smtClean="0"/>
                      <a:t>(677)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349321462756075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32</a:t>
                    </a:r>
                  </a:p>
                  <a:p>
                    <a:r>
                      <a:rPr lang="en-US" altLang="en-US" dirty="0" smtClean="0"/>
                      <a:t>(649)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57306636397094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35</a:t>
                    </a:r>
                  </a:p>
                  <a:p>
                    <a:r>
                      <a:rPr lang="en-US" altLang="en-US" dirty="0" smtClean="0"/>
                      <a:t>(710)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349321462756075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32</a:t>
                    </a:r>
                  </a:p>
                  <a:p>
                    <a:r>
                      <a:rPr lang="en-US" altLang="en-US" dirty="0" smtClean="0"/>
                      <a:t>(613)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39</a:t>
                    </a:r>
                  </a:p>
                  <a:p>
                    <a:r>
                      <a:rPr lang="en-US" altLang="en-US" dirty="0" smtClean="0"/>
                      <a:t>(801)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57306636397094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40</a:t>
                    </a:r>
                  </a:p>
                  <a:p>
                    <a:r>
                      <a:rPr lang="en-US" altLang="en-US" dirty="0" smtClean="0"/>
                      <a:t>(721)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2.684938814578372E-2"/>
                  <c:y val="-1.8708681876076684E-7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66</a:t>
                    </a:r>
                  </a:p>
                  <a:p>
                    <a:r>
                      <a:rPr lang="en-US" altLang="en-US" dirty="0" smtClean="0"/>
                      <a:t>(1614)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57</a:t>
                    </a:r>
                  </a:p>
                  <a:p>
                    <a:r>
                      <a:rPr lang="en-US" altLang="en-US" dirty="0" smtClean="0"/>
                      <a:t>(727)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63</a:t>
                    </a:r>
                  </a:p>
                  <a:p>
                    <a:r>
                      <a:rPr lang="en-US" altLang="en-US" dirty="0" smtClean="0"/>
                      <a:t>(448)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72</a:t>
                    </a:r>
                  </a:p>
                  <a:p>
                    <a:r>
                      <a:rPr lang="en-US" altLang="en-US" dirty="0" smtClean="0"/>
                      <a:t>(108)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2021(i)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24</c:v>
                </c:pt>
                <c:pt idx="1">
                  <c:v>40</c:v>
                </c:pt>
                <c:pt idx="2">
                  <c:v>32</c:v>
                </c:pt>
                <c:pt idx="3">
                  <c:v>35</c:v>
                </c:pt>
                <c:pt idx="4">
                  <c:v>32</c:v>
                </c:pt>
                <c:pt idx="5">
                  <c:v>39</c:v>
                </c:pt>
                <c:pt idx="6">
                  <c:v>40</c:v>
                </c:pt>
                <c:pt idx="7">
                  <c:v>66</c:v>
                </c:pt>
                <c:pt idx="8">
                  <c:v>57</c:v>
                </c:pt>
                <c:pt idx="9">
                  <c:v>63</c:v>
                </c:pt>
                <c:pt idx="10">
                  <c:v>72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Chemistry</c:v>
                </c:pt>
              </c:strCache>
            </c:strRef>
          </c:tx>
          <c:spPr>
            <a:solidFill>
              <a:srgbClr val="99CC00"/>
            </a:solidFill>
            <a:ln w="1444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796802456331425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171</a:t>
                    </a:r>
                  </a:p>
                  <a:p>
                    <a:r>
                      <a:rPr lang="en-US" altLang="en-US" dirty="0" smtClean="0"/>
                      <a:t>(8100)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7306636397094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180</a:t>
                    </a:r>
                  </a:p>
                  <a:p>
                    <a:r>
                      <a:rPr lang="en-US" altLang="en-US" dirty="0" smtClean="0"/>
                      <a:t>(8408)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180</a:t>
                    </a:r>
                  </a:p>
                  <a:p>
                    <a:r>
                      <a:rPr lang="en-US" altLang="en-US" dirty="0" smtClean="0"/>
                      <a:t>(5879)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9086837157932366E-2"/>
                  <c:y val="-4.3559544431224195E-17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228</a:t>
                    </a:r>
                  </a:p>
                  <a:p>
                    <a:r>
                      <a:rPr lang="en-US" altLang="en-US" dirty="0" smtClean="0"/>
                      <a:t>(6301)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132428617008100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178</a:t>
                    </a:r>
                  </a:p>
                  <a:p>
                    <a:r>
                      <a:rPr lang="en-US" altLang="en-US" dirty="0" smtClean="0"/>
                      <a:t>(5018)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796811265185804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170</a:t>
                    </a:r>
                  </a:p>
                  <a:p>
                    <a:r>
                      <a:rPr lang="en-US" altLang="en-US" dirty="0" smtClean="0"/>
                      <a:t>(4448)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908683715793236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155</a:t>
                    </a:r>
                  </a:p>
                  <a:p>
                    <a:r>
                      <a:rPr lang="en-US" altLang="en-US" dirty="0" smtClean="0"/>
                      <a:t>(3243)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2.684938814578380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144</a:t>
                    </a:r>
                  </a:p>
                  <a:p>
                    <a:r>
                      <a:rPr lang="en-US" altLang="en-US" dirty="0" smtClean="0"/>
                      <a:t>(2588)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57306636397094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162</a:t>
                    </a:r>
                  </a:p>
                  <a:p>
                    <a:r>
                      <a:rPr lang="en-US" altLang="en-US" dirty="0" smtClean="0"/>
                      <a:t>(1458)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162</a:t>
                    </a:r>
                  </a:p>
                  <a:p>
                    <a:r>
                      <a:rPr lang="en-US" altLang="en-US" dirty="0" smtClean="0"/>
                      <a:t>(949)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2.4611939133635078E-2"/>
                  <c:y val="4.3559544431224195E-17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124</a:t>
                    </a:r>
                  </a:p>
                  <a:p>
                    <a:r>
                      <a:rPr lang="en-US" altLang="en-US" dirty="0" smtClean="0"/>
                      <a:t>(172)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2021(i)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171</c:v>
                </c:pt>
                <c:pt idx="1">
                  <c:v>180</c:v>
                </c:pt>
                <c:pt idx="2">
                  <c:v>180</c:v>
                </c:pt>
                <c:pt idx="3">
                  <c:v>228</c:v>
                </c:pt>
                <c:pt idx="4">
                  <c:v>178</c:v>
                </c:pt>
                <c:pt idx="5">
                  <c:v>170</c:v>
                </c:pt>
                <c:pt idx="6">
                  <c:v>155</c:v>
                </c:pt>
                <c:pt idx="7">
                  <c:v>144</c:v>
                </c:pt>
                <c:pt idx="8">
                  <c:v>162</c:v>
                </c:pt>
                <c:pt idx="9">
                  <c:v>162</c:v>
                </c:pt>
                <c:pt idx="10">
                  <c:v>124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Statistics</c:v>
                </c:pt>
              </c:strCache>
            </c:strRef>
          </c:tx>
          <c:spPr>
            <a:solidFill>
              <a:srgbClr val="800080"/>
            </a:solidFill>
            <a:ln w="1444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13</a:t>
                    </a:r>
                  </a:p>
                  <a:p>
                    <a:r>
                      <a:rPr lang="en-US" altLang="en-US" dirty="0" smtClean="0"/>
                      <a:t>(576)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20</a:t>
                    </a:r>
                  </a:p>
                  <a:p>
                    <a:r>
                      <a:rPr lang="en-US" altLang="en-US" dirty="0" smtClean="0"/>
                      <a:t>(2358)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349321462756075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13</a:t>
                    </a:r>
                  </a:p>
                  <a:p>
                    <a:r>
                      <a:rPr lang="en-US" altLang="en-US" dirty="0" smtClean="0"/>
                      <a:t>(381)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6849388145783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26</a:t>
                    </a:r>
                  </a:p>
                  <a:p>
                    <a:r>
                      <a:rPr lang="en-US" altLang="en-US" dirty="0" smtClean="0"/>
                      <a:t>(1999)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3493214627560755E-2"/>
                  <c:y val="-2.1779772215612097E-17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15</a:t>
                    </a:r>
                  </a:p>
                  <a:p>
                    <a:r>
                      <a:rPr lang="en-US" altLang="en-US" dirty="0" smtClean="0"/>
                      <a:t>(257)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796811265185804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19</a:t>
                    </a:r>
                  </a:p>
                  <a:p>
                    <a:r>
                      <a:rPr lang="en-US" altLang="en-US" dirty="0" smtClean="0"/>
                      <a:t>(1297)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349321462756075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14</a:t>
                    </a:r>
                  </a:p>
                  <a:p>
                    <a:r>
                      <a:rPr lang="en-US" altLang="en-US" dirty="0" smtClean="0"/>
                      <a:t>(148)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2.125576561541211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9</a:t>
                    </a:r>
                  </a:p>
                  <a:p>
                    <a:r>
                      <a:rPr lang="en-US" altLang="en-US" dirty="0" smtClean="0"/>
                      <a:t>(42)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237449012148643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22</a:t>
                    </a:r>
                  </a:p>
                  <a:p>
                    <a:r>
                      <a:rPr lang="en-US" altLang="en-US" dirty="0" smtClean="0"/>
                      <a:t>(78)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16</a:t>
                    </a:r>
                  </a:p>
                  <a:p>
                    <a:r>
                      <a:rPr lang="en-US" altLang="en-US" dirty="0" smtClean="0"/>
                      <a:t>(101)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2.46119391336350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10(2)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2021(i)</c:v>
                </c:pt>
              </c:strCache>
            </c:strRef>
          </c:cat>
          <c:val>
            <c:numRef>
              <c:f>Sheet1!$B$6:$L$6</c:f>
              <c:numCache>
                <c:formatCode>General</c:formatCode>
                <c:ptCount val="11"/>
                <c:pt idx="0">
                  <c:v>13</c:v>
                </c:pt>
                <c:pt idx="1">
                  <c:v>20</c:v>
                </c:pt>
                <c:pt idx="2">
                  <c:v>13</c:v>
                </c:pt>
                <c:pt idx="3">
                  <c:v>26</c:v>
                </c:pt>
                <c:pt idx="4">
                  <c:v>15</c:v>
                </c:pt>
                <c:pt idx="5">
                  <c:v>19</c:v>
                </c:pt>
                <c:pt idx="6">
                  <c:v>14</c:v>
                </c:pt>
                <c:pt idx="7">
                  <c:v>9</c:v>
                </c:pt>
                <c:pt idx="8">
                  <c:v>22</c:v>
                </c:pt>
                <c:pt idx="9">
                  <c:v>16</c:v>
                </c:pt>
                <c:pt idx="10">
                  <c:v>10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30"/>
        <c:overlap val="100"/>
        <c:axId val="120325632"/>
        <c:axId val="151458304"/>
      </c:barChart>
      <c:catAx>
        <c:axId val="120325632"/>
        <c:scaling>
          <c:orientation val="minMax"/>
        </c:scaling>
        <c:delete val="0"/>
        <c:axPos val="b"/>
        <c:numFmt formatCode="\ \ \ \ 0\ \ \ \ " sourceLinked="0"/>
        <c:majorTickMark val="in"/>
        <c:minorTickMark val="none"/>
        <c:tickLblPos val="nextTo"/>
        <c:spPr>
          <a:ln w="3603">
            <a:solidFill>
              <a:schemeClr val="tx1">
                <a:lumMod val="50000"/>
                <a:lumOff val="50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398" b="0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defRPr>
            </a:pPr>
            <a:endParaRPr lang="zh-TW"/>
          </a:p>
        </c:txPr>
        <c:crossAx val="151458304"/>
        <c:crosses val="autoZero"/>
        <c:auto val="1"/>
        <c:lblAlgn val="ctr"/>
        <c:lblOffset val="0"/>
        <c:tickLblSkip val="1"/>
        <c:tickMarkSkip val="10000"/>
        <c:noMultiLvlLbl val="0"/>
      </c:catAx>
      <c:valAx>
        <c:axId val="151458304"/>
        <c:scaling>
          <c:orientation val="minMax"/>
          <c:max val="600"/>
          <c:min val="0"/>
        </c:scaling>
        <c:delete val="0"/>
        <c:axPos val="l"/>
        <c:majorGridlines>
          <c:spPr>
            <a:ln w="3603">
              <a:solidFill>
                <a:schemeClr val="tx1">
                  <a:lumMod val="50000"/>
                  <a:lumOff val="50000"/>
                </a:schemeClr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3603">
            <a:solidFill>
              <a:schemeClr val="tx1">
                <a:lumMod val="50000"/>
                <a:lumOff val="50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398" b="0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defRPr>
            </a:pPr>
            <a:endParaRPr lang="zh-TW"/>
          </a:p>
        </c:txPr>
        <c:crossAx val="120325632"/>
        <c:crosses val="autoZero"/>
        <c:crossBetween val="between"/>
        <c:majorUnit val="50"/>
      </c:valAx>
      <c:spPr>
        <a:noFill/>
        <a:ln w="3603">
          <a:solidFill>
            <a:schemeClr val="tx1">
              <a:lumMod val="50000"/>
              <a:lumOff val="50000"/>
            </a:schemeClr>
          </a:solidFill>
          <a:prstDash val="solid"/>
        </a:ln>
      </c:spPr>
    </c:plotArea>
    <c:legend>
      <c:legendPos val="r"/>
      <c:legendEntry>
        <c:idx val="0"/>
        <c:txPr>
          <a:bodyPr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1"/>
        <c:txPr>
          <a:bodyPr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2"/>
        <c:txPr>
          <a:bodyPr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3"/>
        <c:txPr>
          <a:bodyPr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egendEntry>
        <c:idx val="4"/>
        <c:txPr>
          <a:bodyPr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zh-TW"/>
          </a:p>
        </c:txPr>
      </c:legendEntry>
      <c:layout>
        <c:manualLayout>
          <c:xMode val="edge"/>
          <c:yMode val="edge"/>
          <c:x val="0.84821220491543359"/>
          <c:y val="0.52905523043571057"/>
          <c:w val="0.10294492391507826"/>
          <c:h val="0.31257483684724852"/>
        </c:manualLayout>
      </c:layout>
      <c:overlay val="0"/>
      <c:spPr>
        <a:noFill/>
        <a:ln w="3603">
          <a:solidFill>
            <a:schemeClr val="tx1"/>
          </a:solidFill>
          <a:prstDash val="solid"/>
        </a:ln>
      </c:spPr>
      <c:txPr>
        <a:bodyPr/>
        <a:lstStyle/>
        <a:p>
          <a:pPr>
            <a:defRPr sz="1198" b="1" i="0" u="none" strike="noStrike" baseline="0">
              <a:solidFill>
                <a:schemeClr val="tx1"/>
              </a:solidFill>
              <a:latin typeface="+mj-lt"/>
              <a:ea typeface="Arial"/>
              <a:cs typeface="Arial"/>
            </a:defRPr>
          </a:pPr>
          <a:endParaRPr lang="zh-TW"/>
        </a:p>
      </c:txPr>
    </c:legend>
    <c:plotVisOnly val="1"/>
    <c:dispBlanksAs val="zero"/>
    <c:showDLblsOverMax val="0"/>
  </c:chart>
  <c:spPr>
    <a:noFill/>
    <a:ln w="3162"/>
  </c:spPr>
  <c:txPr>
    <a:bodyPr/>
    <a:lstStyle/>
    <a:p>
      <a:pPr>
        <a:defRPr sz="2308" b="1" i="0" u="none" strike="noStrike" baseline="0">
          <a:solidFill>
            <a:schemeClr val="tx1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389643-A97E-4039-8E49-63C6A4C2D100}" type="doc">
      <dgm:prSet loTypeId="urn:microsoft.com/office/officeart/2005/8/layout/vList5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0997F31D-FF2C-4D62-9283-165EDFC14485}">
      <dgm:prSet phldrT="[文字]" custT="1"/>
      <dgm:spPr>
        <a:solidFill>
          <a:srgbClr val="FFFF00"/>
        </a:solidFill>
      </dgm:spPr>
      <dgm:t>
        <a:bodyPr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系所</a:t>
          </a:r>
          <a:endParaRPr lang="zh-TW" altLang="en-US" sz="24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F6096AC-D32D-4DED-BEAA-B54081CEDDD2}" type="parTrans" cxnId="{314C7644-41D0-40EB-A89D-B88DBA103B85}">
      <dgm:prSet/>
      <dgm:spPr/>
      <dgm:t>
        <a:bodyPr/>
        <a:lstStyle/>
        <a:p>
          <a:endParaRPr lang="zh-TW" altLang="en-US"/>
        </a:p>
      </dgm:t>
    </dgm:pt>
    <dgm:pt modelId="{C9997928-60F6-4745-9D86-F5599B128024}" type="sibTrans" cxnId="{314C7644-41D0-40EB-A89D-B88DBA103B85}">
      <dgm:prSet/>
      <dgm:spPr/>
      <dgm:t>
        <a:bodyPr/>
        <a:lstStyle/>
        <a:p>
          <a:endParaRPr lang="zh-TW" altLang="en-US"/>
        </a:p>
      </dgm:t>
    </dgm:pt>
    <dgm:pt modelId="{4EF43964-CF1F-494A-87C4-C132905FC235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數學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系      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b="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計算與建模科學研究所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27DF0CA1-9869-4390-84FB-5088AF59D217}" type="parTrans" cxnId="{469DE798-E4D7-4337-8619-012AF38A6C27}">
      <dgm:prSet/>
      <dgm:spPr/>
      <dgm:t>
        <a:bodyPr/>
        <a:lstStyle/>
        <a:p>
          <a:endParaRPr lang="zh-TW" altLang="en-US"/>
        </a:p>
      </dgm:t>
    </dgm:pt>
    <dgm:pt modelId="{FC3D9C29-CB46-4493-9B3F-9F4EF4E0C9D0}" type="sibTrans" cxnId="{469DE798-E4D7-4337-8619-012AF38A6C27}">
      <dgm:prSet/>
      <dgm:spPr/>
      <dgm:t>
        <a:bodyPr/>
        <a:lstStyle/>
        <a:p>
          <a:endParaRPr lang="zh-TW" altLang="en-US"/>
        </a:p>
      </dgm:t>
    </dgm:pt>
    <dgm:pt modelId="{617E42E9-A7C4-4262-B5D7-12C86BDBD9BE}">
      <dgm:prSet phldrT="[文字]" custT="1"/>
      <dgm:spPr>
        <a:solidFill>
          <a:schemeClr val="accent1">
            <a:lumMod val="40000"/>
            <a:lumOff val="60000"/>
          </a:schemeClr>
        </a:solidFill>
      </dgm:spPr>
      <dgm:t>
        <a:bodyPr tIns="468000"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人數</a:t>
          </a:r>
          <a:endParaRPr lang="en-US" altLang="zh-TW" sz="2400" b="1" dirty="0" smtClean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endParaRPr lang="zh-TW" altLang="en-US" sz="3200" dirty="0">
            <a:latin typeface="標楷體" pitchFamily="65" charset="-120"/>
            <a:ea typeface="標楷體" pitchFamily="65" charset="-120"/>
          </a:endParaRPr>
        </a:p>
      </dgm:t>
    </dgm:pt>
    <dgm:pt modelId="{8925BC11-1830-4242-8B7B-997D0303C5BF}" type="parTrans" cxnId="{69EDEA16-989A-4974-BA42-AF5E1852BCC6}">
      <dgm:prSet/>
      <dgm:spPr/>
      <dgm:t>
        <a:bodyPr/>
        <a:lstStyle/>
        <a:p>
          <a:endParaRPr lang="zh-TW" altLang="en-US"/>
        </a:p>
      </dgm:t>
    </dgm:pt>
    <dgm:pt modelId="{D77C7DC5-1016-4F10-9223-EDBE0697399A}" type="sibTrans" cxnId="{69EDEA16-989A-4974-BA42-AF5E1852BCC6}">
      <dgm:prSet/>
      <dgm:spPr/>
      <dgm:t>
        <a:bodyPr/>
        <a:lstStyle/>
        <a:p>
          <a:endParaRPr lang="zh-TW" altLang="en-US"/>
        </a:p>
      </dgm:t>
    </dgm:pt>
    <dgm:pt modelId="{6DC4BBCD-0FFE-41EC-A932-4CB5ABDD2CD6}">
      <dgm:prSet phldrT="[文字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重要榮譽</a:t>
          </a:r>
          <a:endParaRPr lang="zh-TW" altLang="en-US" sz="24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0873D005-FB25-46F4-9C1A-E7CD5C451D40}" type="parTrans" cxnId="{760B7BA7-1230-4D53-9101-BDD3ACE8930A}">
      <dgm:prSet/>
      <dgm:spPr/>
      <dgm:t>
        <a:bodyPr/>
        <a:lstStyle/>
        <a:p>
          <a:endParaRPr lang="zh-TW" altLang="en-US"/>
        </a:p>
      </dgm:t>
    </dgm:pt>
    <dgm:pt modelId="{A0468D23-1E75-4AF1-9E64-CACEBDCA2EC2}" type="sibTrans" cxnId="{760B7BA7-1230-4D53-9101-BDD3ACE8930A}">
      <dgm:prSet/>
      <dgm:spPr/>
      <dgm:t>
        <a:bodyPr/>
        <a:lstStyle/>
        <a:p>
          <a:endParaRPr lang="zh-TW" altLang="en-US"/>
        </a:p>
      </dgm:t>
    </dgm:pt>
    <dgm:pt modelId="{18213112-E309-4E66-95A6-DA72D67586BF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物理學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系    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理學院學士班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48BE7068-9B46-4D8B-961E-95FC6D24AEF2}" type="parTrans" cxnId="{BC2CF6AC-D178-4102-8537-B091194964BF}">
      <dgm:prSet/>
      <dgm:spPr/>
      <dgm:t>
        <a:bodyPr/>
        <a:lstStyle/>
        <a:p>
          <a:endParaRPr lang="zh-TW" altLang="en-US"/>
        </a:p>
      </dgm:t>
    </dgm:pt>
    <dgm:pt modelId="{17723D03-234C-4795-8C97-C31216625C21}" type="sibTrans" cxnId="{BC2CF6AC-D178-4102-8537-B091194964BF}">
      <dgm:prSet/>
      <dgm:spPr/>
      <dgm:t>
        <a:bodyPr/>
        <a:lstStyle/>
        <a:p>
          <a:endParaRPr lang="zh-TW" altLang="en-US"/>
        </a:p>
      </dgm:t>
    </dgm:pt>
    <dgm:pt modelId="{4B7BAECF-871E-43D6-846F-0952ACDAA0F0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專任教師 </a:t>
          </a:r>
          <a:r>
            <a:rPr lang="zh-TW" altLang="en-US" sz="2000" b="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111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4067BA48-3F7F-4BCF-93D0-C586D27FA5DF}" type="sibTrans" cxnId="{8D1D5B1A-8BBD-42EA-B680-31CDBA8689F6}">
      <dgm:prSet/>
      <dgm:spPr/>
      <dgm:t>
        <a:bodyPr/>
        <a:lstStyle/>
        <a:p>
          <a:endParaRPr lang="zh-TW" altLang="en-US"/>
        </a:p>
      </dgm:t>
    </dgm:pt>
    <dgm:pt modelId="{AD2FFD9C-34AC-4EAA-B31C-8F5D891A610C}" type="parTrans" cxnId="{8D1D5B1A-8BBD-42EA-B680-31CDBA8689F6}">
      <dgm:prSet/>
      <dgm:spPr/>
      <dgm:t>
        <a:bodyPr/>
        <a:lstStyle/>
        <a:p>
          <a:endParaRPr lang="zh-TW" altLang="en-US"/>
        </a:p>
      </dgm:t>
    </dgm:pt>
    <dgm:pt modelId="{491E638F-2FD1-4632-98C7-22F38F062BB3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師生比 　</a:t>
          </a:r>
          <a:r>
            <a:rPr lang="zh-TW" altLang="en-US" sz="2000" b="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16</a:t>
          </a:r>
          <a:endParaRPr lang="zh-TW" altLang="en-US" sz="2000" b="1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75CED580-CBC8-4AE1-87A2-7A176F4E9A8B}" type="sibTrans" cxnId="{E2DC4E47-63E2-47D1-A1D8-96F9FF0899F4}">
      <dgm:prSet/>
      <dgm:spPr/>
      <dgm:t>
        <a:bodyPr/>
        <a:lstStyle/>
        <a:p>
          <a:endParaRPr lang="zh-TW" altLang="en-US"/>
        </a:p>
      </dgm:t>
    </dgm:pt>
    <dgm:pt modelId="{D4865131-4795-4818-864F-D8AC4B57838A}" type="parTrans" cxnId="{E2DC4E47-63E2-47D1-A1D8-96F9FF0899F4}">
      <dgm:prSet/>
      <dgm:spPr/>
      <dgm:t>
        <a:bodyPr/>
        <a:lstStyle/>
        <a:p>
          <a:endParaRPr lang="zh-TW" altLang="en-US"/>
        </a:p>
      </dgm:t>
    </dgm:pt>
    <dgm:pt modelId="{2DC30C88-2A54-43F8-AAE6-E7FEDD05C716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學生人數 </a:t>
          </a:r>
          <a:r>
            <a:rPr lang="zh-TW" altLang="en-US" sz="2000" b="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1,723</a:t>
          </a:r>
          <a:r>
            <a:rPr lang="zh-TW" altLang="en-US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A574DDD-0683-47B0-BD08-44058CD3D37D}" type="sibTrans" cxnId="{F79C8A10-D03B-4743-8026-469495366BDF}">
      <dgm:prSet/>
      <dgm:spPr/>
      <dgm:t>
        <a:bodyPr/>
        <a:lstStyle/>
        <a:p>
          <a:endParaRPr lang="zh-TW" altLang="en-US"/>
        </a:p>
      </dgm:t>
    </dgm:pt>
    <dgm:pt modelId="{E13CD5DB-B58E-46A2-9AD9-76C24184F043}" type="parTrans" cxnId="{F79C8A10-D03B-4743-8026-469495366BDF}">
      <dgm:prSet/>
      <dgm:spPr/>
      <dgm:t>
        <a:bodyPr/>
        <a:lstStyle/>
        <a:p>
          <a:endParaRPr lang="zh-TW" altLang="en-US"/>
        </a:p>
      </dgm:t>
    </dgm:pt>
    <dgm:pt modelId="{7861A6DA-BF35-45B6-9E8D-E1AB76D70D9E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化學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系      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先進光源科技學位學程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E39ADDFC-4533-482E-9C44-F7A130724664}" type="parTrans" cxnId="{69DBE5D8-B794-4BAF-AA19-973ECCA9971F}">
      <dgm:prSet/>
      <dgm:spPr/>
      <dgm:t>
        <a:bodyPr/>
        <a:lstStyle/>
        <a:p>
          <a:endParaRPr lang="zh-TW" altLang="en-US"/>
        </a:p>
      </dgm:t>
    </dgm:pt>
    <dgm:pt modelId="{6EFA9514-AD32-48CC-9091-682E3CD3898C}" type="sibTrans" cxnId="{69DBE5D8-B794-4BAF-AA19-973ECCA9971F}">
      <dgm:prSet/>
      <dgm:spPr/>
      <dgm:t>
        <a:bodyPr/>
        <a:lstStyle/>
        <a:p>
          <a:endParaRPr lang="zh-TW" altLang="en-US"/>
        </a:p>
      </dgm:t>
    </dgm:pt>
    <dgm:pt modelId="{5A9F7522-DB80-4E47-BF4D-F3046DE34E76}">
      <dgm:prSet phldrT="[文字]" custT="1"/>
      <dgm:spPr/>
      <dgm:t>
        <a:bodyPr/>
        <a:lstStyle/>
        <a:p>
          <a:pPr algn="l">
            <a:lnSpc>
              <a:spcPts val="2800"/>
            </a:lnSpc>
            <a:spcAft>
              <a:spcPts val="0"/>
            </a:spcAft>
          </a:pP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中研院院士：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24CCA91B-E448-46AB-AA3B-1231EB497CB5}" type="sibTrans" cxnId="{230E47C7-20B9-4AF7-80CA-7C774461CDDC}">
      <dgm:prSet/>
      <dgm:spPr/>
      <dgm:t>
        <a:bodyPr/>
        <a:lstStyle/>
        <a:p>
          <a:endParaRPr lang="zh-TW" altLang="en-US"/>
        </a:p>
      </dgm:t>
    </dgm:pt>
    <dgm:pt modelId="{18AA3A00-BC7F-41A3-AA20-C424B2448FC6}" type="parTrans" cxnId="{230E47C7-20B9-4AF7-80CA-7C774461CDDC}">
      <dgm:prSet/>
      <dgm:spPr/>
      <dgm:t>
        <a:bodyPr/>
        <a:lstStyle/>
        <a:p>
          <a:endParaRPr lang="zh-TW" altLang="en-US"/>
        </a:p>
      </dgm:t>
    </dgm:pt>
    <dgm:pt modelId="{936A536F-38A9-4F39-A358-55318745BD92}">
      <dgm:prSet custT="1"/>
      <dgm:spPr/>
      <dgm:t>
        <a:bodyPr/>
        <a:lstStyle/>
        <a:p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教育部國家講座</a:t>
          </a: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8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E134AD10-E750-4F46-8225-A3C8F2D9CC14}" type="parTrans" cxnId="{777D9626-36C7-4EFD-BF79-60E690F245C3}">
      <dgm:prSet/>
      <dgm:spPr/>
      <dgm:t>
        <a:bodyPr/>
        <a:lstStyle/>
        <a:p>
          <a:endParaRPr lang="zh-TW" altLang="en-US"/>
        </a:p>
      </dgm:t>
    </dgm:pt>
    <dgm:pt modelId="{57604DC2-50AE-4D21-875F-AD492E7DF112}" type="sibTrans" cxnId="{777D9626-36C7-4EFD-BF79-60E690F245C3}">
      <dgm:prSet/>
      <dgm:spPr/>
      <dgm:t>
        <a:bodyPr/>
        <a:lstStyle/>
        <a:p>
          <a:endParaRPr lang="zh-TW" altLang="en-US"/>
        </a:p>
      </dgm:t>
    </dgm:pt>
    <dgm:pt modelId="{5E056067-EC21-4F3A-8775-884A8344D807}">
      <dgm:prSet custT="1"/>
      <dgm:spPr/>
      <dgm:t>
        <a:bodyPr/>
        <a:lstStyle/>
        <a:p>
          <a:r>
            <a:rPr lang="zh-TW" altLang="en-US" sz="2000" b="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教育部學術獎</a:t>
          </a: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9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934D8DA7-2235-45E0-A04A-96DCCE9F6C9C}" type="parTrans" cxnId="{E3B7D79A-BBCA-4154-9CAC-E2D3D32565EE}">
      <dgm:prSet/>
      <dgm:spPr/>
      <dgm:t>
        <a:bodyPr/>
        <a:lstStyle/>
        <a:p>
          <a:endParaRPr lang="zh-TW" altLang="en-US"/>
        </a:p>
      </dgm:t>
    </dgm:pt>
    <dgm:pt modelId="{7652D5F9-0945-4103-9969-D9AB8D01587A}" type="sibTrans" cxnId="{E3B7D79A-BBCA-4154-9CAC-E2D3D32565EE}">
      <dgm:prSet/>
      <dgm:spPr/>
      <dgm:t>
        <a:bodyPr/>
        <a:lstStyle/>
        <a:p>
          <a:endParaRPr lang="zh-TW" altLang="en-US"/>
        </a:p>
      </dgm:t>
    </dgm:pt>
    <dgm:pt modelId="{FDEE9F27-C9EA-4898-9DDB-BE8EA8162144}">
      <dgm:prSet custT="1"/>
      <dgm:spPr/>
      <dgm:t>
        <a:bodyPr/>
        <a:lstStyle/>
        <a:p>
          <a:r>
            <a:rPr lang="zh-TW" altLang="en-US" sz="2000" b="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科技部傑出獎</a:t>
          </a: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25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069E1CB-D344-461D-8FBF-00E117C2634A}" type="parTrans" cxnId="{9EB2DECD-9C6F-4DE8-93B9-606A5F426769}">
      <dgm:prSet/>
      <dgm:spPr/>
      <dgm:t>
        <a:bodyPr/>
        <a:lstStyle/>
        <a:p>
          <a:endParaRPr lang="zh-TW" altLang="en-US"/>
        </a:p>
      </dgm:t>
    </dgm:pt>
    <dgm:pt modelId="{E92A0C0E-617E-4944-9668-9AB4E8B848D2}" type="sibTrans" cxnId="{9EB2DECD-9C6F-4DE8-93B9-606A5F426769}">
      <dgm:prSet/>
      <dgm:spPr/>
      <dgm:t>
        <a:bodyPr/>
        <a:lstStyle/>
        <a:p>
          <a:endParaRPr lang="zh-TW" altLang="en-US"/>
        </a:p>
      </dgm:t>
    </dgm:pt>
    <dgm:pt modelId="{60986409-CCDF-4F93-80FA-68AEBD434EE1}">
      <dgm:prSet custT="1"/>
      <dgm:spPr/>
      <dgm:t>
        <a:bodyPr/>
        <a:lstStyle/>
        <a:p>
          <a:r>
            <a:rPr kumimoji="0" lang="zh-TW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Wingdings" pitchFamily="2" charset="2"/>
            </a:rPr>
            <a:t>傑出人才講座</a:t>
          </a:r>
          <a:r>
            <a:rPr lang="zh-TW" altLang="en-US" sz="2000" b="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12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8FFBDEDF-2E3C-40FE-8A08-4DB83D9B9604}" type="parTrans" cxnId="{DEAAB802-031C-4AC2-A959-9CCAB72C57BF}">
      <dgm:prSet/>
      <dgm:spPr/>
      <dgm:t>
        <a:bodyPr/>
        <a:lstStyle/>
        <a:p>
          <a:endParaRPr lang="zh-TW" altLang="en-US"/>
        </a:p>
      </dgm:t>
    </dgm:pt>
    <dgm:pt modelId="{72E02703-388D-40CF-A7D0-A96744884340}" type="sibTrans" cxnId="{DEAAB802-031C-4AC2-A959-9CCAB72C57BF}">
      <dgm:prSet/>
      <dgm:spPr/>
      <dgm:t>
        <a:bodyPr/>
        <a:lstStyle/>
        <a:p>
          <a:endParaRPr lang="zh-TW" altLang="en-US"/>
        </a:p>
      </dgm:t>
    </dgm:pt>
    <dgm:pt modelId="{EDE91B60-1AF9-4211-8455-6187F97BD312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天文研究所       </a:t>
          </a:r>
          <a:r>
            <a: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(111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學年度</a:t>
          </a:r>
          <a:r>
            <a: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)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3A749DDC-41B1-48A8-BBD2-54BCC43884F6}" type="parTrans" cxnId="{43138681-A7C5-474A-8A78-AC19F61BCA87}">
      <dgm:prSet/>
      <dgm:spPr/>
      <dgm:t>
        <a:bodyPr/>
        <a:lstStyle/>
        <a:p>
          <a:endParaRPr lang="zh-TW" altLang="en-US"/>
        </a:p>
      </dgm:t>
    </dgm:pt>
    <dgm:pt modelId="{294524BC-EC0E-476E-9418-C2FFD1F7AB99}" type="sibTrans" cxnId="{43138681-A7C5-474A-8A78-AC19F61BCA87}">
      <dgm:prSet/>
      <dgm:spPr/>
      <dgm:t>
        <a:bodyPr/>
        <a:lstStyle/>
        <a:p>
          <a:endParaRPr lang="zh-TW" altLang="en-US"/>
        </a:p>
      </dgm:t>
    </dgm:pt>
    <dgm:pt modelId="{E0C9F467-53EE-4ACA-B401-612D58F50033}">
      <dgm:prSet phldrT="[文字]" custT="1"/>
      <dgm:spPr/>
      <dgm:t>
        <a:bodyPr/>
        <a:lstStyle/>
        <a:p>
          <a:pPr marL="228600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統計學研究所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量子科技暨尖端材料博士學位學程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B99C7D7C-986F-41D5-B3A8-E436DFB3D873}" type="parTrans" cxnId="{1B651CF5-01CC-4816-A440-9EE0218423FB}">
      <dgm:prSet/>
      <dgm:spPr/>
      <dgm:t>
        <a:bodyPr/>
        <a:lstStyle/>
        <a:p>
          <a:endParaRPr lang="zh-TW" altLang="en-US"/>
        </a:p>
      </dgm:t>
    </dgm:pt>
    <dgm:pt modelId="{B5B35136-8CB7-41D2-BAAF-925AB2802A99}" type="sibTrans" cxnId="{1B651CF5-01CC-4816-A440-9EE0218423FB}">
      <dgm:prSet/>
      <dgm:spPr/>
      <dgm:t>
        <a:bodyPr/>
        <a:lstStyle/>
        <a:p>
          <a:endParaRPr lang="zh-TW" altLang="en-US"/>
        </a:p>
      </dgm:t>
    </dgm:pt>
    <dgm:pt modelId="{30E17827-08CC-43CE-AD82-3FC3E2DC2546}" type="pres">
      <dgm:prSet presAssocID="{AB389643-A97E-4039-8E49-63C6A4C2D1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89F1877-4F91-4960-A4D1-2DE6E4DE3297}" type="pres">
      <dgm:prSet presAssocID="{0997F31D-FF2C-4D62-9283-165EDFC14485}" presName="linNode" presStyleCnt="0"/>
      <dgm:spPr/>
    </dgm:pt>
    <dgm:pt modelId="{70B823AE-3C48-48E6-89C9-3CDBA6DC99E5}" type="pres">
      <dgm:prSet presAssocID="{0997F31D-FF2C-4D62-9283-165EDFC14485}" presName="parentText" presStyleLbl="node1" presStyleIdx="0" presStyleCnt="3" custScaleX="82312" custScaleY="105181" custLinFactNeighborX="-1868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E42D50-85C4-48B2-8ABA-0998A2BE12AC}" type="pres">
      <dgm:prSet presAssocID="{0997F31D-FF2C-4D62-9283-165EDFC14485}" presName="descendantText" presStyleLbl="alignAccFollowNode1" presStyleIdx="0" presStyleCnt="3" custScaleX="137938" custScaleY="216635" custLinFactNeighborX="397" custLinFactNeighborY="-649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9881855-2C44-4C3D-9B14-F809A4507F6E}" type="pres">
      <dgm:prSet presAssocID="{C9997928-60F6-4745-9D86-F5599B128024}" presName="sp" presStyleCnt="0"/>
      <dgm:spPr/>
    </dgm:pt>
    <dgm:pt modelId="{600C5651-2D96-4B31-979D-4BD102ACAE5C}" type="pres">
      <dgm:prSet presAssocID="{617E42E9-A7C4-4262-B5D7-12C86BDBD9BE}" presName="linNode" presStyleCnt="0"/>
      <dgm:spPr/>
    </dgm:pt>
    <dgm:pt modelId="{588E013D-BA6F-4776-A0E3-164A2640C5EC}" type="pres">
      <dgm:prSet presAssocID="{617E42E9-A7C4-4262-B5D7-12C86BDBD9BE}" presName="parentText" presStyleLbl="node1" presStyleIdx="1" presStyleCnt="3" custScaleX="69720" custScaleY="7523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6D74DC4-3915-43FA-8C99-44EB2A330844}" type="pres">
      <dgm:prSet presAssocID="{617E42E9-A7C4-4262-B5D7-12C86BDBD9BE}" presName="descendantText" presStyleLbl="alignAccFollowNode1" presStyleIdx="1" presStyleCnt="3" custScaleX="115941" custScaleY="126649" custLinFactNeighborX="450" custLinFactNeighborY="-133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D527A8-CBCD-4151-97F1-9DEA2D8E733E}" type="pres">
      <dgm:prSet presAssocID="{D77C7DC5-1016-4F10-9223-EDBE0697399A}" presName="sp" presStyleCnt="0"/>
      <dgm:spPr/>
    </dgm:pt>
    <dgm:pt modelId="{B13C186E-212E-4E9A-9D06-2B7C6CF2652C}" type="pres">
      <dgm:prSet presAssocID="{6DC4BBCD-0FFE-41EC-A932-4CB5ABDD2CD6}" presName="linNode" presStyleCnt="0"/>
      <dgm:spPr/>
    </dgm:pt>
    <dgm:pt modelId="{C9182BE2-F3F1-49A1-AAF3-79C99027A89B}" type="pres">
      <dgm:prSet presAssocID="{6DC4BBCD-0FFE-41EC-A932-4CB5ABDD2CD6}" presName="parentText" presStyleLbl="node1" presStyleIdx="2" presStyleCnt="3" custScaleX="70158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544493-CFAE-4128-81F0-5D24D6EF16CE}" type="pres">
      <dgm:prSet presAssocID="{6DC4BBCD-0FFE-41EC-A932-4CB5ABDD2CD6}" presName="descendantText" presStyleLbl="alignAccFollowNode1" presStyleIdx="2" presStyleCnt="3" custScaleX="116152" custScaleY="220406" custLinFactNeighborX="-226" custLinFactNeighborY="3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EAAB802-031C-4AC2-A959-9CCAB72C57BF}" srcId="{6DC4BBCD-0FFE-41EC-A932-4CB5ABDD2CD6}" destId="{60986409-CCDF-4F93-80FA-68AEBD434EE1}" srcOrd="3" destOrd="0" parTransId="{8FFBDEDF-2E3C-40FE-8A08-4DB83D9B9604}" sibTransId="{72E02703-388D-40CF-A7D0-A96744884340}"/>
    <dgm:cxn modelId="{9E577B86-C2B7-4648-B320-E41AC5A87BE3}" type="presOf" srcId="{617E42E9-A7C4-4262-B5D7-12C86BDBD9BE}" destId="{588E013D-BA6F-4776-A0E3-164A2640C5EC}" srcOrd="0" destOrd="0" presId="urn:microsoft.com/office/officeart/2005/8/layout/vList5"/>
    <dgm:cxn modelId="{E2DC4E47-63E2-47D1-A1D8-96F9FF0899F4}" srcId="{617E42E9-A7C4-4262-B5D7-12C86BDBD9BE}" destId="{491E638F-2FD1-4632-98C7-22F38F062BB3}" srcOrd="2" destOrd="0" parTransId="{D4865131-4795-4818-864F-D8AC4B57838A}" sibTransId="{75CED580-CBC8-4AE1-87A2-7A176F4E9A8B}"/>
    <dgm:cxn modelId="{F79C8A10-D03B-4743-8026-469495366BDF}" srcId="{617E42E9-A7C4-4262-B5D7-12C86BDBD9BE}" destId="{2DC30C88-2A54-43F8-AAE6-E7FEDD05C716}" srcOrd="1" destOrd="0" parTransId="{E13CD5DB-B58E-46A2-9AD9-76C24184F043}" sibTransId="{BA574DDD-0683-47B0-BD08-44058CD3D37D}"/>
    <dgm:cxn modelId="{AD48DBE2-0250-4C29-B1FB-5E8EAF5CEA8D}" type="presOf" srcId="{60986409-CCDF-4F93-80FA-68AEBD434EE1}" destId="{F4544493-CFAE-4128-81F0-5D24D6EF16CE}" srcOrd="0" destOrd="3" presId="urn:microsoft.com/office/officeart/2005/8/layout/vList5"/>
    <dgm:cxn modelId="{5EA5A3C1-CC57-44B0-9CEF-11968FA35F1E}" type="presOf" srcId="{936A536F-38A9-4F39-A358-55318745BD92}" destId="{F4544493-CFAE-4128-81F0-5D24D6EF16CE}" srcOrd="0" destOrd="1" presId="urn:microsoft.com/office/officeart/2005/8/layout/vList5"/>
    <dgm:cxn modelId="{A0039679-81E8-4BB0-8D03-534EDE50B184}" type="presOf" srcId="{EDE91B60-1AF9-4211-8455-6187F97BD312}" destId="{4DE42D50-85C4-48B2-8ABA-0998A2BE12AC}" srcOrd="0" destOrd="4" presId="urn:microsoft.com/office/officeart/2005/8/layout/vList5"/>
    <dgm:cxn modelId="{40FDED41-23B6-41E7-9484-64FE9ED443F3}" type="presOf" srcId="{491E638F-2FD1-4632-98C7-22F38F062BB3}" destId="{96D74DC4-3915-43FA-8C99-44EB2A330844}" srcOrd="0" destOrd="2" presId="urn:microsoft.com/office/officeart/2005/8/layout/vList5"/>
    <dgm:cxn modelId="{87845594-A674-41DC-A30A-C6E948A96433}" type="presOf" srcId="{0997F31D-FF2C-4D62-9283-165EDFC14485}" destId="{70B823AE-3C48-48E6-89C9-3CDBA6DC99E5}" srcOrd="0" destOrd="0" presId="urn:microsoft.com/office/officeart/2005/8/layout/vList5"/>
    <dgm:cxn modelId="{6067D721-7D22-47FB-9AB7-5A6ED2A712A3}" type="presOf" srcId="{4EF43964-CF1F-494A-87C4-C132905FC235}" destId="{4DE42D50-85C4-48B2-8ABA-0998A2BE12AC}" srcOrd="0" destOrd="0" presId="urn:microsoft.com/office/officeart/2005/8/layout/vList5"/>
    <dgm:cxn modelId="{43138681-A7C5-474A-8A78-AC19F61BCA87}" srcId="{0997F31D-FF2C-4D62-9283-165EDFC14485}" destId="{EDE91B60-1AF9-4211-8455-6187F97BD312}" srcOrd="4" destOrd="0" parTransId="{3A749DDC-41B1-48A8-BBD2-54BCC43884F6}" sibTransId="{294524BC-EC0E-476E-9418-C2FFD1F7AB99}"/>
    <dgm:cxn modelId="{E3B7D79A-BBCA-4154-9CAC-E2D3D32565EE}" srcId="{6DC4BBCD-0FFE-41EC-A932-4CB5ABDD2CD6}" destId="{5E056067-EC21-4F3A-8775-884A8344D807}" srcOrd="2" destOrd="0" parTransId="{934D8DA7-2235-45E0-A04A-96DCCE9F6C9C}" sibTransId="{7652D5F9-0945-4103-9969-D9AB8D01587A}"/>
    <dgm:cxn modelId="{314C7644-41D0-40EB-A89D-B88DBA103B85}" srcId="{AB389643-A97E-4039-8E49-63C6A4C2D100}" destId="{0997F31D-FF2C-4D62-9283-165EDFC14485}" srcOrd="0" destOrd="0" parTransId="{DF6096AC-D32D-4DED-BEAA-B54081CEDDD2}" sibTransId="{C9997928-60F6-4745-9D86-F5599B128024}"/>
    <dgm:cxn modelId="{2744FFB1-A146-4FBE-9732-EEBD2B64DEF6}" type="presOf" srcId="{5A9F7522-DB80-4E47-BF4D-F3046DE34E76}" destId="{F4544493-CFAE-4128-81F0-5D24D6EF16CE}" srcOrd="0" destOrd="0" presId="urn:microsoft.com/office/officeart/2005/8/layout/vList5"/>
    <dgm:cxn modelId="{3A9618AD-1768-4762-A47E-86A1FDEDE375}" type="presOf" srcId="{FDEE9F27-C9EA-4898-9DDB-BE8EA8162144}" destId="{F4544493-CFAE-4128-81F0-5D24D6EF16CE}" srcOrd="0" destOrd="4" presId="urn:microsoft.com/office/officeart/2005/8/layout/vList5"/>
    <dgm:cxn modelId="{D0A5B6B7-1593-45BD-88E1-5D04DB004EB0}" type="presOf" srcId="{E0C9F467-53EE-4ACA-B401-612D58F50033}" destId="{4DE42D50-85C4-48B2-8ABA-0998A2BE12AC}" srcOrd="0" destOrd="3" presId="urn:microsoft.com/office/officeart/2005/8/layout/vList5"/>
    <dgm:cxn modelId="{E067706C-895D-48C0-9339-565D0EA5D1E2}" type="presOf" srcId="{18213112-E309-4E66-95A6-DA72D67586BF}" destId="{4DE42D50-85C4-48B2-8ABA-0998A2BE12AC}" srcOrd="0" destOrd="1" presId="urn:microsoft.com/office/officeart/2005/8/layout/vList5"/>
    <dgm:cxn modelId="{760B7BA7-1230-4D53-9101-BDD3ACE8930A}" srcId="{AB389643-A97E-4039-8E49-63C6A4C2D100}" destId="{6DC4BBCD-0FFE-41EC-A932-4CB5ABDD2CD6}" srcOrd="2" destOrd="0" parTransId="{0873D005-FB25-46F4-9C1A-E7CD5C451D40}" sibTransId="{A0468D23-1E75-4AF1-9E64-CACEBDCA2EC2}"/>
    <dgm:cxn modelId="{1B651CF5-01CC-4816-A440-9EE0218423FB}" srcId="{0997F31D-FF2C-4D62-9283-165EDFC14485}" destId="{E0C9F467-53EE-4ACA-B401-612D58F50033}" srcOrd="3" destOrd="0" parTransId="{B99C7D7C-986F-41D5-B3A8-E436DFB3D873}" sibTransId="{B5B35136-8CB7-41D2-BAAF-925AB2802A99}"/>
    <dgm:cxn modelId="{41A7E5CE-3BE7-416E-A160-47289F1FABE0}" type="presOf" srcId="{7861A6DA-BF35-45B6-9E8D-E1AB76D70D9E}" destId="{4DE42D50-85C4-48B2-8ABA-0998A2BE12AC}" srcOrd="0" destOrd="2" presId="urn:microsoft.com/office/officeart/2005/8/layout/vList5"/>
    <dgm:cxn modelId="{69DBE5D8-B794-4BAF-AA19-973ECCA9971F}" srcId="{0997F31D-FF2C-4D62-9283-165EDFC14485}" destId="{7861A6DA-BF35-45B6-9E8D-E1AB76D70D9E}" srcOrd="2" destOrd="0" parTransId="{E39ADDFC-4533-482E-9C44-F7A130724664}" sibTransId="{6EFA9514-AD32-48CC-9091-682E3CD3898C}"/>
    <dgm:cxn modelId="{69EDEA16-989A-4974-BA42-AF5E1852BCC6}" srcId="{AB389643-A97E-4039-8E49-63C6A4C2D100}" destId="{617E42E9-A7C4-4262-B5D7-12C86BDBD9BE}" srcOrd="1" destOrd="0" parTransId="{8925BC11-1830-4242-8B7B-997D0303C5BF}" sibTransId="{D77C7DC5-1016-4F10-9223-EDBE0697399A}"/>
    <dgm:cxn modelId="{BC2CF6AC-D178-4102-8537-B091194964BF}" srcId="{0997F31D-FF2C-4D62-9283-165EDFC14485}" destId="{18213112-E309-4E66-95A6-DA72D67586BF}" srcOrd="1" destOrd="0" parTransId="{48BE7068-9B46-4D8B-961E-95FC6D24AEF2}" sibTransId="{17723D03-234C-4795-8C97-C31216625C21}"/>
    <dgm:cxn modelId="{469DE798-E4D7-4337-8619-012AF38A6C27}" srcId="{0997F31D-FF2C-4D62-9283-165EDFC14485}" destId="{4EF43964-CF1F-494A-87C4-C132905FC235}" srcOrd="0" destOrd="0" parTransId="{27DF0CA1-9869-4390-84FB-5088AF59D217}" sibTransId="{FC3D9C29-CB46-4493-9B3F-9F4EF4E0C9D0}"/>
    <dgm:cxn modelId="{56335280-E797-4760-869F-BA01E8284A9F}" type="presOf" srcId="{4B7BAECF-871E-43D6-846F-0952ACDAA0F0}" destId="{96D74DC4-3915-43FA-8C99-44EB2A330844}" srcOrd="0" destOrd="0" presId="urn:microsoft.com/office/officeart/2005/8/layout/vList5"/>
    <dgm:cxn modelId="{777D9626-36C7-4EFD-BF79-60E690F245C3}" srcId="{6DC4BBCD-0FFE-41EC-A932-4CB5ABDD2CD6}" destId="{936A536F-38A9-4F39-A358-55318745BD92}" srcOrd="1" destOrd="0" parTransId="{E134AD10-E750-4F46-8225-A3C8F2D9CC14}" sibTransId="{57604DC2-50AE-4D21-875F-AD492E7DF112}"/>
    <dgm:cxn modelId="{8D1D5B1A-8BBD-42EA-B680-31CDBA8689F6}" srcId="{617E42E9-A7C4-4262-B5D7-12C86BDBD9BE}" destId="{4B7BAECF-871E-43D6-846F-0952ACDAA0F0}" srcOrd="0" destOrd="0" parTransId="{AD2FFD9C-34AC-4EAA-B31C-8F5D891A610C}" sibTransId="{4067BA48-3F7F-4BCF-93D0-C586D27FA5DF}"/>
    <dgm:cxn modelId="{9EB2DECD-9C6F-4DE8-93B9-606A5F426769}" srcId="{6DC4BBCD-0FFE-41EC-A932-4CB5ABDD2CD6}" destId="{FDEE9F27-C9EA-4898-9DDB-BE8EA8162144}" srcOrd="4" destOrd="0" parTransId="{B069E1CB-D344-461D-8FBF-00E117C2634A}" sibTransId="{E92A0C0E-617E-4944-9668-9AB4E8B848D2}"/>
    <dgm:cxn modelId="{117D5D1F-FB6B-46DB-A380-CF8C04561562}" type="presOf" srcId="{5E056067-EC21-4F3A-8775-884A8344D807}" destId="{F4544493-CFAE-4128-81F0-5D24D6EF16CE}" srcOrd="0" destOrd="2" presId="urn:microsoft.com/office/officeart/2005/8/layout/vList5"/>
    <dgm:cxn modelId="{C7E00EAD-B5C9-4357-9166-57B989F402B8}" type="presOf" srcId="{AB389643-A97E-4039-8E49-63C6A4C2D100}" destId="{30E17827-08CC-43CE-AD82-3FC3E2DC2546}" srcOrd="0" destOrd="0" presId="urn:microsoft.com/office/officeart/2005/8/layout/vList5"/>
    <dgm:cxn modelId="{AC433F69-14B0-4131-B16B-27A3FE179454}" type="presOf" srcId="{6DC4BBCD-0FFE-41EC-A932-4CB5ABDD2CD6}" destId="{C9182BE2-F3F1-49A1-AAF3-79C99027A89B}" srcOrd="0" destOrd="0" presId="urn:microsoft.com/office/officeart/2005/8/layout/vList5"/>
    <dgm:cxn modelId="{230E47C7-20B9-4AF7-80CA-7C774461CDDC}" srcId="{6DC4BBCD-0FFE-41EC-A932-4CB5ABDD2CD6}" destId="{5A9F7522-DB80-4E47-BF4D-F3046DE34E76}" srcOrd="0" destOrd="0" parTransId="{18AA3A00-BC7F-41A3-AA20-C424B2448FC6}" sibTransId="{24CCA91B-E448-46AB-AA3B-1231EB497CB5}"/>
    <dgm:cxn modelId="{B6930A91-ACB2-4F3C-95CD-5EFEA4511B9C}" type="presOf" srcId="{2DC30C88-2A54-43F8-AAE6-E7FEDD05C716}" destId="{96D74DC4-3915-43FA-8C99-44EB2A330844}" srcOrd="0" destOrd="1" presId="urn:microsoft.com/office/officeart/2005/8/layout/vList5"/>
    <dgm:cxn modelId="{4E1D4F38-6F1F-424A-BB30-F7C71E30EC4B}" type="presParOf" srcId="{30E17827-08CC-43CE-AD82-3FC3E2DC2546}" destId="{589F1877-4F91-4960-A4D1-2DE6E4DE3297}" srcOrd="0" destOrd="0" presId="urn:microsoft.com/office/officeart/2005/8/layout/vList5"/>
    <dgm:cxn modelId="{C515A8FF-AC02-40FF-8D5F-3B7A9AC5BB92}" type="presParOf" srcId="{589F1877-4F91-4960-A4D1-2DE6E4DE3297}" destId="{70B823AE-3C48-48E6-89C9-3CDBA6DC99E5}" srcOrd="0" destOrd="0" presId="urn:microsoft.com/office/officeart/2005/8/layout/vList5"/>
    <dgm:cxn modelId="{196FC722-AD96-4A1F-AE5B-0B857791D588}" type="presParOf" srcId="{589F1877-4F91-4960-A4D1-2DE6E4DE3297}" destId="{4DE42D50-85C4-48B2-8ABA-0998A2BE12AC}" srcOrd="1" destOrd="0" presId="urn:microsoft.com/office/officeart/2005/8/layout/vList5"/>
    <dgm:cxn modelId="{53979E15-7797-4716-A52C-8650B2E12B6E}" type="presParOf" srcId="{30E17827-08CC-43CE-AD82-3FC3E2DC2546}" destId="{59881855-2C44-4C3D-9B14-F809A4507F6E}" srcOrd="1" destOrd="0" presId="urn:microsoft.com/office/officeart/2005/8/layout/vList5"/>
    <dgm:cxn modelId="{AC3D01EF-47E0-4F6D-9097-4C47C26716F9}" type="presParOf" srcId="{30E17827-08CC-43CE-AD82-3FC3E2DC2546}" destId="{600C5651-2D96-4B31-979D-4BD102ACAE5C}" srcOrd="2" destOrd="0" presId="urn:microsoft.com/office/officeart/2005/8/layout/vList5"/>
    <dgm:cxn modelId="{8947314E-76E4-40F0-A7F0-104D17FBD2BF}" type="presParOf" srcId="{600C5651-2D96-4B31-979D-4BD102ACAE5C}" destId="{588E013D-BA6F-4776-A0E3-164A2640C5EC}" srcOrd="0" destOrd="0" presId="urn:microsoft.com/office/officeart/2005/8/layout/vList5"/>
    <dgm:cxn modelId="{9E12C518-1221-4089-B16F-3B1D35D6D4CA}" type="presParOf" srcId="{600C5651-2D96-4B31-979D-4BD102ACAE5C}" destId="{96D74DC4-3915-43FA-8C99-44EB2A330844}" srcOrd="1" destOrd="0" presId="urn:microsoft.com/office/officeart/2005/8/layout/vList5"/>
    <dgm:cxn modelId="{DDBCE060-BF06-4C20-AB8A-535852C237D1}" type="presParOf" srcId="{30E17827-08CC-43CE-AD82-3FC3E2DC2546}" destId="{21D527A8-CBCD-4151-97F1-9DEA2D8E733E}" srcOrd="3" destOrd="0" presId="urn:microsoft.com/office/officeart/2005/8/layout/vList5"/>
    <dgm:cxn modelId="{91D0056B-5EE3-4C07-9D4B-2C9A796167DF}" type="presParOf" srcId="{30E17827-08CC-43CE-AD82-3FC3E2DC2546}" destId="{B13C186E-212E-4E9A-9D06-2B7C6CF2652C}" srcOrd="4" destOrd="0" presId="urn:microsoft.com/office/officeart/2005/8/layout/vList5"/>
    <dgm:cxn modelId="{CFF1AA2D-23F8-40A4-B144-78FF97611882}" type="presParOf" srcId="{B13C186E-212E-4E9A-9D06-2B7C6CF2652C}" destId="{C9182BE2-F3F1-49A1-AAF3-79C99027A89B}" srcOrd="0" destOrd="0" presId="urn:microsoft.com/office/officeart/2005/8/layout/vList5"/>
    <dgm:cxn modelId="{21B66479-9E85-4630-B3A8-8B89CBECF63B}" type="presParOf" srcId="{B13C186E-212E-4E9A-9D06-2B7C6CF2652C}" destId="{F4544493-CFAE-4128-81F0-5D24D6EF16C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42D50-85C4-48B2-8ABA-0998A2BE12AC}">
      <dsp:nvSpPr>
        <dsp:cNvPr id="0" name=""/>
        <dsp:cNvSpPr/>
      </dsp:nvSpPr>
      <dsp:spPr>
        <a:xfrm rot="5400000">
          <a:off x="4762786" y="-2475387"/>
          <a:ext cx="1850116" cy="680089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數學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系      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b="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計算與建模科學研究所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物理學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系    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理學院學士班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化學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系      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先進光源科技學位學程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統計學研究所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zh-TW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量子科技暨尖端材料博士學位學程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天文研究所       </a:t>
          </a:r>
          <a:r>
            <a:rPr lang="en-US" altLang="zh-TW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(111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學年度</a:t>
          </a:r>
          <a:r>
            <a:rPr lang="en-US" altLang="zh-TW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)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sp:txBody>
      <dsp:txXfrm rot="-5400000">
        <a:off x="2287399" y="90315"/>
        <a:ext cx="6710576" cy="1669486"/>
      </dsp:txXfrm>
    </dsp:sp>
    <dsp:sp modelId="{70B823AE-3C48-48E6-89C9-3CDBA6DC99E5}">
      <dsp:nvSpPr>
        <dsp:cNvPr id="0" name=""/>
        <dsp:cNvSpPr/>
      </dsp:nvSpPr>
      <dsp:spPr>
        <a:xfrm>
          <a:off x="0" y="365289"/>
          <a:ext cx="2282798" cy="1122839"/>
        </a:xfrm>
        <a:prstGeom prst="roundRect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系所</a:t>
          </a:r>
          <a:endParaRPr lang="zh-TW" altLang="en-US" sz="24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4812" y="420101"/>
        <a:ext cx="2173174" cy="1013215"/>
      </dsp:txXfrm>
    </dsp:sp>
    <dsp:sp modelId="{96D74DC4-3915-43FA-8C99-44EB2A330844}">
      <dsp:nvSpPr>
        <dsp:cNvPr id="0" name=""/>
        <dsp:cNvSpPr/>
      </dsp:nvSpPr>
      <dsp:spPr>
        <a:xfrm rot="5400000">
          <a:off x="5123626" y="-934006"/>
          <a:ext cx="1081613" cy="6737129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專任教師 </a:t>
          </a:r>
          <a:r>
            <a:rPr lang="zh-TW" altLang="en-US" sz="2000" b="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kern="120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111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學生人數 </a:t>
          </a:r>
          <a:r>
            <a:rPr lang="zh-TW" altLang="en-US" sz="2000" b="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kern="120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1,723</a:t>
          </a:r>
          <a:r>
            <a:rPr lang="zh-TW" altLang="en-US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師生比 　</a:t>
          </a:r>
          <a:r>
            <a:rPr lang="zh-TW" altLang="en-US" sz="2000" b="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b="0" kern="120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</a:t>
          </a:r>
          <a:r>
            <a:rPr lang="en-US" altLang="zh-TW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16</a:t>
          </a:r>
          <a:endParaRPr lang="zh-TW" altLang="en-US" sz="2000" b="1" kern="1200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 rot="-5400000">
        <a:off x="2295868" y="1946552"/>
        <a:ext cx="6684329" cy="976013"/>
      </dsp:txXfrm>
    </dsp:sp>
    <dsp:sp modelId="{588E013D-BA6F-4776-A0E3-164A2640C5EC}">
      <dsp:nvSpPr>
        <dsp:cNvPr id="0" name=""/>
        <dsp:cNvSpPr/>
      </dsp:nvSpPr>
      <dsp:spPr>
        <a:xfrm>
          <a:off x="2299" y="2044350"/>
          <a:ext cx="2278860" cy="803199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6800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人數</a:t>
          </a:r>
          <a:endParaRPr lang="en-US" altLang="zh-TW" sz="2400" b="1" kern="1200" dirty="0" smtClean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 dirty="0">
            <a:latin typeface="標楷體" pitchFamily="65" charset="-120"/>
            <a:ea typeface="標楷體" pitchFamily="65" charset="-120"/>
          </a:endParaRPr>
        </a:p>
      </dsp:txBody>
      <dsp:txXfrm>
        <a:off x="41508" y="2083559"/>
        <a:ext cx="2200442" cy="724781"/>
      </dsp:txXfrm>
    </dsp:sp>
    <dsp:sp modelId="{F4544493-CFAE-4128-81F0-5D24D6EF16CE}">
      <dsp:nvSpPr>
        <dsp:cNvPr id="0" name=""/>
        <dsp:cNvSpPr/>
      </dsp:nvSpPr>
      <dsp:spPr>
        <a:xfrm rot="5400000">
          <a:off x="4721624" y="608250"/>
          <a:ext cx="1882321" cy="6749389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ts val="28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中研院院士：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教育部國家講座</a:t>
          </a: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8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0" kern="120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教育部學術獎</a:t>
          </a: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9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zh-TW" altLang="en-US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Wingdings" pitchFamily="2" charset="2"/>
            </a:rPr>
            <a:t>傑出人才講座</a:t>
          </a: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12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0" kern="120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科技部傑出獎</a:t>
          </a:r>
          <a:r>
            <a:rPr lang="zh-TW" altLang="en-US" sz="2000" b="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25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 rot="-5400000">
        <a:off x="2288091" y="3133671"/>
        <a:ext cx="6657502" cy="1698547"/>
      </dsp:txXfrm>
    </dsp:sp>
    <dsp:sp modelId="{C9182BE2-F3F1-49A1-AAF3-79C99027A89B}">
      <dsp:nvSpPr>
        <dsp:cNvPr id="0" name=""/>
        <dsp:cNvSpPr/>
      </dsp:nvSpPr>
      <dsp:spPr>
        <a:xfrm>
          <a:off x="2299" y="3447529"/>
          <a:ext cx="2293176" cy="1067530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重要榮譽</a:t>
          </a:r>
          <a:endParaRPr lang="zh-TW" altLang="en-US" sz="24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sp:txBody>
      <dsp:txXfrm>
        <a:off x="54412" y="3499642"/>
        <a:ext cx="2188950" cy="9633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0.574</cdr:x>
      <cdr:y>0.5055</cdr:y>
    </cdr:from>
    <cdr:to>
      <cdr:x>0.57725</cdr:x>
      <cdr:y>0.54775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495733" y="2693750"/>
          <a:ext cx="38895" cy="2055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zh-TW" alt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4988E7DD-8933-4434-9A12-CCAAD0D1D45F}" type="datetimeFigureOut">
              <a:rPr lang="zh-TW" altLang="en-US" smtClean="0"/>
              <a:t>2021/11/1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789CB6DE-DC34-42AF-A5B2-7E661D9EDA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1361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D877E232-5BD3-474B-93D4-BBE4BE861F87}" type="datetimeFigureOut">
              <a:rPr lang="zh-TW" altLang="en-US" smtClean="0"/>
              <a:pPr/>
              <a:t>2021/11/1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A82EF382-94E5-4172-8ACD-912DFC53CC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491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1438159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76210" indent="-29842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95266" indent="-23810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73055" indent="-23810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152431" indent="-23810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609585" indent="-2381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3066738" indent="-2381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523892" indent="-2381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981046" indent="-2381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0B5578F-494B-407A-8C8F-6989D3B59D71}" type="slidenum">
              <a:rPr kumimoji="1" lang="en-US" altLang="zh-TW" sz="1300">
                <a:solidFill>
                  <a:srgbClr val="000000"/>
                </a:solidFill>
                <a:latin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kumimoji="1" lang="en-US" altLang="zh-TW" sz="13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12788" y="746125"/>
            <a:ext cx="5372100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1419213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3313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1877696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2012-1125-PPT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8488"/>
            <a:ext cx="9906000" cy="68495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253253" y="4611760"/>
            <a:ext cx="28485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TW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國立清華大學</a:t>
            </a:r>
            <a:endParaRPr lang="en-US" altLang="zh-TW" sz="1800" b="1" dirty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TW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校務發展諮詢委員會簡報</a:t>
            </a:r>
            <a:endParaRPr lang="en-US" altLang="zh-TW" sz="1800" b="1" dirty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altLang="zh-TW" sz="1800" b="1" dirty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TW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日期：</a:t>
            </a:r>
            <a:r>
              <a:rPr lang="en-US" altLang="zh-TW" sz="18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2021</a:t>
            </a:r>
            <a:r>
              <a:rPr lang="zh-TW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18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18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日</a:t>
            </a:r>
            <a:r>
              <a:rPr lang="en-US" altLang="zh-TW" sz="18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一</a:t>
            </a:r>
            <a:r>
              <a:rPr lang="en-US" altLang="zh-TW" sz="18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)   </a:t>
            </a:r>
            <a:endParaRPr lang="zh-TW" altLang="en-US" sz="1800" b="1" dirty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5" name="標題 1"/>
          <p:cNvSpPr>
            <a:spLocks noGrp="1"/>
          </p:cNvSpPr>
          <p:nvPr>
            <p:ph type="ctrTitle"/>
          </p:nvPr>
        </p:nvSpPr>
        <p:spPr>
          <a:xfrm>
            <a:off x="3370729" y="2117445"/>
            <a:ext cx="6535271" cy="23876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6" name="副標題 2"/>
          <p:cNvSpPr>
            <a:spLocks noGrp="1"/>
          </p:cNvSpPr>
          <p:nvPr>
            <p:ph type="subTitle" idx="1"/>
          </p:nvPr>
        </p:nvSpPr>
        <p:spPr>
          <a:xfrm>
            <a:off x="3989294" y="4853882"/>
            <a:ext cx="5549154" cy="1146468"/>
          </a:xfrm>
        </p:spPr>
        <p:txBody>
          <a:bodyPr>
            <a:normAutofit/>
          </a:bodyPr>
          <a:lstStyle>
            <a:lvl1pPr marL="0" indent="0" algn="ctr">
              <a:buNone/>
              <a:defRPr sz="32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2021/11/1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4365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2021/11/1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1713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2021/11/1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8802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2021/11/1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5696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2021/11/1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812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3397624" y="233694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6509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2021/11/1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5574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2021/11/1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2324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2021/11/1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604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2021/11/1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6821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2021/11/1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154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748C-CF26-478A-A4D5-63559EBC20A4}" type="datetimeFigureOut">
              <a:rPr lang="zh-TW" altLang="en-US" smtClean="0"/>
              <a:t>2021/11/1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236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2012-1125-PPT-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244"/>
            <a:ext cx="9906000" cy="6849512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397624" y="233694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801504"/>
            <a:ext cx="8915400" cy="4324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134333" y="6533080"/>
            <a:ext cx="771667" cy="3206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</p:sldLayoutIdLst>
  <p:hf hdr="0"/>
  <p:txStyles>
    <p:titleStyle>
      <a:lvl1pPr algn="l" defTabSz="914400" rtl="0" eaLnBrk="1" latinLnBrk="0" hangingPunct="1">
        <a:spcBef>
          <a:spcPct val="0"/>
        </a:spcBef>
        <a:spcAft>
          <a:spcPts val="1200"/>
        </a:spcAft>
        <a:buNone/>
        <a:defRPr sz="4400" b="1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SzPct val="85000"/>
        <a:buFont typeface="Wingdings" pitchFamily="2" charset="2"/>
        <a:buChar char="n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SzPct val="85000"/>
        <a:buFont typeface="Wingdings" pitchFamily="2" charset="2"/>
        <a:buChar char="l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SzPct val="65000"/>
        <a:buFont typeface="Wingdings" pitchFamily="2" charset="2"/>
        <a:buChar char="u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»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D748C-CF26-478A-A4D5-63559EBC20A4}" type="datetimeFigureOut">
              <a:rPr lang="zh-TW" altLang="en-US" smtClean="0"/>
              <a:t>2021/11/1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B5FF1-CF15-4CFB-8E73-E89E66712D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597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3370729" y="1767822"/>
            <a:ext cx="6535271" cy="2387600"/>
          </a:xfrm>
        </p:spPr>
        <p:txBody>
          <a:bodyPr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zh-TW" altLang="en-US" sz="3600" dirty="0">
                <a:solidFill>
                  <a:srgbClr val="CC3300"/>
                </a:solidFill>
              </a:rPr>
              <a:t>理學院</a:t>
            </a:r>
            <a:r>
              <a:rPr lang="en-US" altLang="zh-TW" sz="3600" dirty="0">
                <a:solidFill>
                  <a:srgbClr val="CC3300"/>
                </a:solidFill>
              </a:rPr>
              <a:t/>
            </a:r>
            <a:br>
              <a:rPr lang="en-US" altLang="zh-TW" sz="3600" dirty="0">
                <a:solidFill>
                  <a:srgbClr val="CC3300"/>
                </a:solidFill>
              </a:rPr>
            </a:br>
            <a:r>
              <a:rPr lang="zh-TW" altLang="en-US" sz="3600" dirty="0">
                <a:solidFill>
                  <a:srgbClr val="CC3300"/>
                </a:solidFill>
              </a:rPr>
              <a:t>願景、現況、規劃</a:t>
            </a:r>
            <a:br>
              <a:rPr lang="zh-TW" altLang="en-US" sz="3600" dirty="0">
                <a:solidFill>
                  <a:srgbClr val="CC3300"/>
                </a:solidFill>
              </a:rPr>
            </a:br>
            <a:r>
              <a:rPr lang="en-US" altLang="zh-TW" sz="3600" dirty="0">
                <a:solidFill>
                  <a:srgbClr val="000066"/>
                </a:solidFill>
              </a:rPr>
              <a:t>College of Science, NTHU</a:t>
            </a:r>
            <a:br>
              <a:rPr lang="en-US" altLang="zh-TW" sz="3600" dirty="0">
                <a:solidFill>
                  <a:srgbClr val="000066"/>
                </a:solidFill>
              </a:rPr>
            </a:br>
            <a:r>
              <a:rPr lang="en-US" altLang="zh-TW" sz="3600" dirty="0">
                <a:solidFill>
                  <a:srgbClr val="000066"/>
                </a:solidFill>
              </a:rPr>
              <a:t> Vision, Status and Planning </a:t>
            </a:r>
            <a:endParaRPr lang="zh-TW" altLang="en-US" sz="3600" dirty="0">
              <a:solidFill>
                <a:srgbClr val="FF3300"/>
              </a:solidFill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4063253" y="3917070"/>
            <a:ext cx="5549154" cy="1146468"/>
          </a:xfrm>
        </p:spPr>
        <p:txBody>
          <a:bodyPr>
            <a:noAutofit/>
          </a:bodyPr>
          <a:lstStyle/>
          <a:p>
            <a:pPr>
              <a:lnSpc>
                <a:spcPts val="2500"/>
              </a:lnSpc>
            </a:pPr>
            <a:endParaRPr lang="zh-TW" altLang="en-US" sz="2400" dirty="0" smtClean="0">
              <a:solidFill>
                <a:srgbClr val="FF3300"/>
              </a:solidFill>
            </a:endParaRPr>
          </a:p>
          <a:p>
            <a:pPr>
              <a:lnSpc>
                <a:spcPts val="2500"/>
              </a:lnSpc>
            </a:pPr>
            <a:r>
              <a:rPr lang="zh-TW" altLang="en-US" sz="2400" dirty="0" smtClean="0">
                <a:solidFill>
                  <a:srgbClr val="002060"/>
                </a:solidFill>
              </a:rPr>
              <a:t>蔡孟傑 </a:t>
            </a:r>
            <a:r>
              <a:rPr lang="en-US" altLang="zh-TW" sz="2400" dirty="0" smtClean="0">
                <a:solidFill>
                  <a:srgbClr val="002060"/>
                </a:solidFill>
              </a:rPr>
              <a:t>(M. K. Chuah ) (11/2021</a:t>
            </a:r>
            <a:r>
              <a:rPr lang="en-US" altLang="zh-TW" sz="2400" dirty="0" smtClean="0">
                <a:solidFill>
                  <a:srgbClr val="000066"/>
                </a:solidFill>
              </a:rPr>
              <a:t>)</a:t>
            </a:r>
          </a:p>
          <a:p>
            <a:pPr>
              <a:lnSpc>
                <a:spcPts val="2500"/>
              </a:lnSpc>
            </a:pPr>
            <a:r>
              <a:rPr lang="en-US" altLang="zh-TW" sz="2400" u="sng" dirty="0" smtClean="0">
                <a:solidFill>
                  <a:srgbClr val="CC3300"/>
                </a:solidFill>
              </a:rPr>
              <a:t>http</a:t>
            </a:r>
            <a:r>
              <a:rPr lang="en-US" altLang="zh-TW" sz="2400" u="sng" dirty="0">
                <a:solidFill>
                  <a:srgbClr val="CC3300"/>
                </a:solidFill>
              </a:rPr>
              <a:t>://</a:t>
            </a:r>
            <a:r>
              <a:rPr lang="en-US" altLang="zh-TW" sz="2400" u="sng" dirty="0" smtClean="0">
                <a:solidFill>
                  <a:srgbClr val="CC3300"/>
                </a:solidFill>
              </a:rPr>
              <a:t>science.site.nthu.edu.tw/</a:t>
            </a:r>
            <a:endParaRPr lang="zh-TW" altLang="en-US" sz="2400" u="sng" dirty="0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07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83576" y="1756567"/>
            <a:ext cx="9557240" cy="4721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  <a:defRPr/>
            </a:pPr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目標一：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推動理學院下一世代研究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領域</a:t>
            </a:r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組成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卓越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研究</a:t>
            </a:r>
            <a:endParaRPr lang="en-US" altLang="zh-TW" sz="2800" b="1" dirty="0" smtClean="0">
              <a:solidFill>
                <a:srgbClr val="3333FF"/>
              </a:solidFill>
              <a:latin typeface="標楷體" panose="03000509000000000000" pitchFamily="65" charset="-120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>
              <a:lnSpc>
                <a:spcPts val="3400"/>
              </a:lnSpc>
              <a:defRPr/>
            </a:pPr>
            <a:r>
              <a:rPr lang="zh-TW" altLang="en-US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 </a:t>
            </a:r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       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團隊</a:t>
            </a:r>
            <a:r>
              <a:rPr lang="en-US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行動方案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一：</a:t>
            </a:r>
            <a:endParaRPr lang="en-US" altLang="zh-TW" sz="24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強化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基礎研究，增進產業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連結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數學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「前瞻量子科技研究中心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物理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                    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「前瞻物質基礎與應用科學中心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化學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強化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校內及校外數據科學研究之連結統並推動數據科學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在其他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領域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之實驗課程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計畫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(DS+X Project)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及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建置統計開放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課程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統計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eaLnBrk="0" hangingPunct="0"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「台灣聯大國際天文研究中心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天文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                  </a:t>
            </a:r>
            <a:endParaRPr lang="zh-TW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「科學計算與人工智慧研究群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科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2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3459171" y="304032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spcAft>
                <a:spcPts val="1200"/>
              </a:spcAft>
              <a:buNone/>
              <a:defRPr sz="4400" b="1" kern="1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endParaRPr lang="zh-TW" altLang="en-US" sz="32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69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3459171" y="304032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spcAft>
                <a:spcPts val="1200"/>
              </a:spcAft>
              <a:buNone/>
              <a:defRPr sz="4400" b="1" kern="1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endParaRPr lang="zh-TW" altLang="en-US" sz="32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448235" y="1907285"/>
            <a:ext cx="8211671" cy="3111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行動</a:t>
            </a:r>
            <a:r>
              <a:rPr lang="zh-TW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方案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二：</a:t>
            </a: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700"/>
              </a:lnSpc>
            </a:pP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執行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「國際競爭重點領域人才培育計畫」重點研究專案：</a:t>
            </a:r>
          </a:p>
          <a:p>
            <a:pPr>
              <a:lnSpc>
                <a:spcPts val="37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天文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資訊與計算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中心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天文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7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綠色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化學的應用與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挑戰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化學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7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統計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所國際競爭重點領域人才培育補助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計畫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統計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7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凝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態及原分光物理高等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研究中心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物理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/>
              <a:t> 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284565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26956" y="1719992"/>
            <a:ext cx="893685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  <a:defRPr/>
            </a:pPr>
            <a:r>
              <a:rPr lang="zh-TW" altLang="zh-TW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行動</a:t>
            </a:r>
            <a:r>
              <a:rPr lang="zh-TW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方案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三：</a:t>
            </a:r>
            <a:endParaRPr lang="en-US" altLang="zh-TW" sz="2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336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配合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學校訂定新聘教師激勵薪資，積極延攬學術優異人才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加入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理學院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，並給予有研究潛力之年輕教師重點栽培，在教學、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究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、住宿等建立完整補助及開辦制度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，積極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籌募新聘教師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開辦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費。</a:t>
            </a:r>
          </a:p>
          <a:p>
            <a:pPr lvl="0">
              <a:lnSpc>
                <a:spcPts val="336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積極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留任優秀教師及延攬享譽國際優秀學者為理學院專任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教授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榮譽講座教授。</a:t>
            </a:r>
          </a:p>
          <a:p>
            <a:pPr lvl="0">
              <a:lnSpc>
                <a:spcPts val="336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協助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擴展新的尖端領域，組成研究團隊，以便研究能量能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發揮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36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乘作用，並增加研究的深度及廣度</a:t>
            </a:r>
            <a:r>
              <a:rPr lang="zh-TW" altLang="zh-TW" sz="2400" dirty="0"/>
              <a:t>。</a:t>
            </a:r>
          </a:p>
          <a:p>
            <a:pPr>
              <a:lnSpc>
                <a:spcPts val="3000"/>
              </a:lnSpc>
              <a:defRPr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906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404445" y="1929762"/>
            <a:ext cx="851974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目標二：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推動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跨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領域研究、課程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及招生，以培育多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專</a:t>
            </a:r>
            <a:endParaRPr lang="en-US" altLang="zh-TW" sz="2800" b="1" dirty="0" smtClean="0">
              <a:solidFill>
                <a:srgbClr val="3333FF"/>
              </a:solidFill>
              <a:latin typeface="標楷體" panose="03000509000000000000" pitchFamily="65" charset="-120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r>
              <a:rPr lang="zh-TW" altLang="en-US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 </a:t>
            </a:r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       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長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人才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raditional Arabic" panose="02020603050405020304" pitchFamily="18" charset="-78"/>
              </a:rPr>
              <a:t>。</a:t>
            </a:r>
            <a:endParaRPr lang="en-US" altLang="zh-TW" sz="2800" b="1" dirty="0" smtClean="0">
              <a:solidFill>
                <a:srgbClr val="3333FF"/>
              </a:solidFill>
              <a:latin typeface="標楷體" panose="03000509000000000000" pitchFamily="65" charset="-120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>
              <a:lnSpc>
                <a:spcPts val="3600"/>
              </a:lnSpc>
            </a:pPr>
            <a:r>
              <a:rPr lang="zh-TW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行動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方案：</a:t>
            </a:r>
          </a:p>
          <a:p>
            <a:pPr lvl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跨領域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聘任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外籍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跨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領域教師</a:t>
            </a:r>
          </a:p>
          <a:p>
            <a:pPr lvl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理學院跨領域學士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招生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0" hangingPunct="0">
              <a:lnSpc>
                <a:spcPts val="36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理學院跨領域學士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課程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0" hangingPunct="0">
              <a:lnSpc>
                <a:spcPts val="3600"/>
              </a:lnSpc>
            </a:pP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261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605367" y="758827"/>
            <a:ext cx="45746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 sz="2400">
              <a:latin typeface="Tahoma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1006079" y="758827"/>
            <a:ext cx="398992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 sz="2400">
              <a:latin typeface="Tahoma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gray">
          <a:xfrm>
            <a:off x="844418" y="228603"/>
            <a:ext cx="34396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 sz="2400">
              <a:latin typeface="Tahoma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gray">
          <a:xfrm>
            <a:off x="498741" y="1019175"/>
            <a:ext cx="8911960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 sz="2400">
              <a:latin typeface="Tahoma" pitchFamily="34" charset="0"/>
            </a:endParaRP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84731" y="1557341"/>
            <a:ext cx="951732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endParaRPr lang="en-US" altLang="zh-TW" sz="1600">
              <a:solidFill>
                <a:srgbClr val="008000"/>
              </a:solidFill>
              <a:latin typeface="Tahoma" pitchFamily="34" charset="0"/>
            </a:endParaRPr>
          </a:p>
        </p:txBody>
      </p:sp>
      <p:sp>
        <p:nvSpPr>
          <p:cNvPr id="3080" name="Text Box 29"/>
          <p:cNvSpPr txBox="1">
            <a:spLocks noChangeArrowheads="1"/>
          </p:cNvSpPr>
          <p:nvPr/>
        </p:nvSpPr>
        <p:spPr bwMode="auto">
          <a:xfrm>
            <a:off x="335224" y="1878252"/>
            <a:ext cx="9126935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/>
            <a:endParaRPr lang="en-US" altLang="zh-TW" sz="4400" b="1" dirty="0">
              <a:solidFill>
                <a:srgbClr val="CC3300"/>
              </a:solidFill>
              <a:latin typeface="Arial" charset="0"/>
            </a:endParaRPr>
          </a:p>
          <a:p>
            <a:pPr marL="282575" indent="-282575"/>
            <a:endParaRPr lang="en-US" altLang="zh-TW" sz="2400" b="1" dirty="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05367" y="2006456"/>
            <a:ext cx="8967102" cy="2759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111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學年度增設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跨領域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「量子科技暨尖端材料博士學位學程」</a:t>
            </a:r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2600"/>
              </a:lnSpc>
            </a:pP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600"/>
              </a:lnSpc>
            </a:pP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二、增設跨領域第一專長：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前瞻材料、數據</a:t>
            </a:r>
            <a:r>
              <a:rPr lang="zh-TW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科學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600"/>
              </a:lnSpc>
            </a:pP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600"/>
              </a:lnSpc>
            </a:pP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合聘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位醫生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新竹馬偕醫院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zh-TW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2600"/>
              </a:lnSpc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林柏霖醫生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楊翔惟醫生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賴堯暉醫生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劉俞旻醫生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600"/>
              </a:lnSpc>
            </a:pP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600"/>
              </a:lnSpc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1584365" y="281484"/>
            <a:ext cx="912693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/>
            <a:r>
              <a:rPr lang="zh-TW" altLang="en-US" sz="4400" b="1" dirty="0">
                <a:solidFill>
                  <a:srgbClr val="CC3300"/>
                </a:solidFill>
                <a:latin typeface="Arial" charset="0"/>
              </a:rPr>
              <a:t> </a:t>
            </a:r>
            <a:r>
              <a:rPr lang="zh-TW" altLang="en-US" sz="4400" b="1" dirty="0" smtClean="0">
                <a:solidFill>
                  <a:srgbClr val="CC3300"/>
                </a:solidFill>
                <a:latin typeface="Arial" charset="0"/>
              </a:rPr>
              <a:t>               </a:t>
            </a:r>
            <a:r>
              <a:rPr lang="zh-TW" altLang="en-US" sz="2800" b="1" dirty="0" smtClean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理學院跨領域發展</a:t>
            </a:r>
            <a:endParaRPr lang="en-US" altLang="zh-TW" sz="2800" b="1" dirty="0">
              <a:solidFill>
                <a:srgbClr val="0000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93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矩形 8"/>
          <p:cNvSpPr>
            <a:spLocks noChangeArrowheads="1"/>
          </p:cNvSpPr>
          <p:nvPr/>
        </p:nvSpPr>
        <p:spPr bwMode="auto">
          <a:xfrm>
            <a:off x="2777627" y="1854081"/>
            <a:ext cx="4319587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200000"/>
              </a:lnSpc>
              <a:defRPr/>
            </a:pPr>
            <a:r>
              <a:rPr lang="zh-TW" altLang="en-US" sz="7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謝謝指教</a:t>
            </a:r>
            <a:endParaRPr lang="en-US" altLang="zh-TW" sz="7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5" descr="scho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20" y="5445125"/>
            <a:ext cx="9144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159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66"/>
                </a:solidFill>
              </a:rPr>
              <a:t>     </a:t>
            </a:r>
            <a:r>
              <a:rPr lang="en-US" altLang="zh-TW" dirty="0" smtClean="0">
                <a:solidFill>
                  <a:srgbClr val="000066"/>
                </a:solidFill>
              </a:rPr>
              <a:t>Ⅰ</a:t>
            </a:r>
            <a:r>
              <a:rPr lang="zh-TW" altLang="en-US" dirty="0" smtClean="0">
                <a:solidFill>
                  <a:srgbClr val="000066"/>
                </a:solidFill>
              </a:rPr>
              <a:t>願景 </a:t>
            </a:r>
            <a:r>
              <a:rPr lang="en-US" altLang="zh-TW" dirty="0" smtClean="0">
                <a:solidFill>
                  <a:srgbClr val="000066"/>
                </a:solidFill>
              </a:rPr>
              <a:t>(Vision)</a:t>
            </a:r>
            <a:endParaRPr lang="zh-TW" altLang="en-US" dirty="0"/>
          </a:p>
        </p:txBody>
      </p:sp>
      <p:sp>
        <p:nvSpPr>
          <p:cNvPr id="5" name="Text Box 29"/>
          <p:cNvSpPr txBox="1">
            <a:spLocks noGrp="1" noChangeArrowheads="1"/>
          </p:cNvSpPr>
          <p:nvPr>
            <p:ph idx="1"/>
          </p:nvPr>
        </p:nvSpPr>
        <p:spPr bwMode="auto">
          <a:xfrm>
            <a:off x="484745" y="1684963"/>
            <a:ext cx="8915400" cy="4693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 algn="l">
              <a:buNone/>
            </a:pPr>
            <a:r>
              <a:rPr lang="zh-TW" altLang="en-US" sz="3200" b="1" dirty="0" smtClean="0">
                <a:solidFill>
                  <a:srgbClr val="000066"/>
                </a:solidFill>
                <a:latin typeface="Arial" charset="0"/>
              </a:rPr>
              <a:t>願</a:t>
            </a:r>
            <a:r>
              <a:rPr lang="zh-TW" altLang="en-US" sz="3200" b="1" dirty="0">
                <a:solidFill>
                  <a:srgbClr val="000066"/>
                </a:solidFill>
                <a:latin typeface="Arial" charset="0"/>
              </a:rPr>
              <a:t>景</a:t>
            </a:r>
            <a:r>
              <a:rPr lang="en-US" altLang="zh-TW" sz="3200" b="1" dirty="0">
                <a:solidFill>
                  <a:srgbClr val="000066"/>
                </a:solidFill>
                <a:latin typeface="Arial" charset="0"/>
              </a:rPr>
              <a:t>:</a:t>
            </a:r>
            <a:r>
              <a:rPr lang="zh-TW" altLang="en-US" sz="3200" b="1" dirty="0">
                <a:solidFill>
                  <a:srgbClr val="CC3300"/>
                </a:solidFill>
                <a:latin typeface="Arial" charset="0"/>
              </a:rPr>
              <a:t>追求卓越 </a:t>
            </a:r>
            <a:r>
              <a:rPr lang="en-US" altLang="zh-TW" sz="3200" b="1" dirty="0">
                <a:solidFill>
                  <a:srgbClr val="CC3300"/>
                </a:solidFill>
                <a:latin typeface="Arial" charset="0"/>
              </a:rPr>
              <a:t>(</a:t>
            </a:r>
            <a:r>
              <a:rPr lang="en-US" altLang="zh-TW" sz="3200" b="1" dirty="0">
                <a:solidFill>
                  <a:srgbClr val="CC3300"/>
                </a:solidFill>
              </a:rPr>
              <a:t>search for excellence</a:t>
            </a:r>
            <a:r>
              <a:rPr lang="en-US" altLang="zh-TW" sz="3200" b="1" dirty="0">
                <a:solidFill>
                  <a:srgbClr val="CC3300"/>
                </a:solidFill>
                <a:latin typeface="Arial" charset="0"/>
              </a:rPr>
              <a:t>)</a:t>
            </a:r>
          </a:p>
          <a:p>
            <a:pPr marL="282575" indent="-282575">
              <a:buNone/>
            </a:pPr>
            <a:r>
              <a:rPr lang="zh-TW" altLang="en-US" sz="3200" b="1" dirty="0" smtClean="0">
                <a:solidFill>
                  <a:srgbClr val="000066"/>
                </a:solidFill>
                <a:latin typeface="Arial" charset="0"/>
              </a:rPr>
              <a:t>目標</a:t>
            </a:r>
            <a:r>
              <a:rPr lang="en-US" altLang="zh-TW" sz="3200" b="1" dirty="0">
                <a:solidFill>
                  <a:srgbClr val="000066"/>
                </a:solidFill>
                <a:latin typeface="Arial" charset="0"/>
              </a:rPr>
              <a:t>:</a:t>
            </a:r>
          </a:p>
          <a:p>
            <a:pPr marL="282575" indent="-282575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>
                <a:solidFill>
                  <a:srgbClr val="000066"/>
                </a:solidFill>
                <a:latin typeface="Arial" charset="0"/>
              </a:rPr>
              <a:t>  -- </a:t>
            </a:r>
            <a:r>
              <a:rPr lang="zh-TW" altLang="en-US" sz="3200" b="1" dirty="0">
                <a:solidFill>
                  <a:srgbClr val="CC3300"/>
                </a:solidFill>
                <a:latin typeface="Arial" charset="0"/>
              </a:rPr>
              <a:t>進行世界級尖端前瞻研究</a:t>
            </a:r>
          </a:p>
          <a:p>
            <a:pPr marL="282575" indent="-282575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>
                <a:solidFill>
                  <a:srgbClr val="000066"/>
                </a:solidFill>
              </a:rPr>
              <a:t>	</a:t>
            </a:r>
            <a:r>
              <a:rPr lang="zh-TW" altLang="en-US" sz="3200" b="1" dirty="0">
                <a:solidFill>
                  <a:srgbClr val="000066"/>
                </a:solidFill>
              </a:rPr>
              <a:t>   </a:t>
            </a:r>
            <a:r>
              <a:rPr lang="en-US" altLang="zh-TW" sz="3200" b="1" dirty="0">
                <a:solidFill>
                  <a:srgbClr val="000066"/>
                </a:solidFill>
              </a:rPr>
              <a:t>(frontier research)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zh-TW" altLang="en-US" sz="3200" b="1" dirty="0" smtClean="0">
                <a:solidFill>
                  <a:srgbClr val="000066"/>
                </a:solidFill>
                <a:latin typeface="Arial" charset="0"/>
              </a:rPr>
              <a:t>  </a:t>
            </a:r>
            <a:r>
              <a:rPr lang="en-US" altLang="zh-TW" sz="3200" b="1" dirty="0" smtClean="0">
                <a:solidFill>
                  <a:srgbClr val="000066"/>
                </a:solidFill>
                <a:latin typeface="Arial" charset="0"/>
              </a:rPr>
              <a:t>-- </a:t>
            </a:r>
            <a:r>
              <a:rPr lang="zh-TW" altLang="en-US" sz="3200" b="1" dirty="0">
                <a:solidFill>
                  <a:srgbClr val="CC3300"/>
                </a:solidFill>
                <a:latin typeface="Arial" charset="0"/>
              </a:rPr>
              <a:t>推動跨學門基礎科學教學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 smtClean="0">
                <a:solidFill>
                  <a:srgbClr val="000066"/>
                </a:solidFill>
              </a:rPr>
              <a:t>	</a:t>
            </a:r>
            <a:r>
              <a:rPr lang="zh-TW" altLang="en-US" sz="3200" b="1" dirty="0" smtClean="0">
                <a:solidFill>
                  <a:srgbClr val="000066"/>
                </a:solidFill>
              </a:rPr>
              <a:t>   </a:t>
            </a:r>
            <a:r>
              <a:rPr lang="en-US" altLang="zh-TW" sz="3200" b="1" dirty="0" smtClean="0">
                <a:solidFill>
                  <a:srgbClr val="000066"/>
                </a:solidFill>
              </a:rPr>
              <a:t>(</a:t>
            </a:r>
            <a:r>
              <a:rPr lang="en-US" altLang="zh-TW" sz="3200" b="1" dirty="0">
                <a:solidFill>
                  <a:srgbClr val="000066"/>
                </a:solidFill>
              </a:rPr>
              <a:t>interdisciplinary teaching)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kumimoji="0" lang="zh-TW" altLang="en-US" sz="3200" b="1" dirty="0" smtClean="0">
                <a:solidFill>
                  <a:srgbClr val="000066"/>
                </a:solidFill>
                <a:latin typeface="Arial" charset="0"/>
              </a:rPr>
              <a:t>  </a:t>
            </a:r>
            <a:r>
              <a:rPr kumimoji="0" lang="en-US" altLang="zh-TW" sz="3200" b="1" dirty="0" smtClean="0">
                <a:solidFill>
                  <a:srgbClr val="000066"/>
                </a:solidFill>
                <a:latin typeface="Arial" charset="0"/>
              </a:rPr>
              <a:t>-- </a:t>
            </a:r>
            <a:r>
              <a:rPr kumimoji="0" lang="zh-TW" altLang="en-US" sz="3200" b="1" dirty="0">
                <a:solidFill>
                  <a:srgbClr val="CC3300"/>
                </a:solidFill>
                <a:latin typeface="Arial" charset="0"/>
              </a:rPr>
              <a:t>科技與人文並重</a:t>
            </a:r>
            <a:r>
              <a:rPr kumimoji="0" lang="zh-TW" altLang="en-US" sz="3200" b="1" dirty="0" smtClean="0">
                <a:solidFill>
                  <a:srgbClr val="CC3300"/>
                </a:solidFill>
                <a:latin typeface="Arial" charset="0"/>
              </a:rPr>
              <a:t>，善盡社會責任</a:t>
            </a:r>
            <a:endParaRPr kumimoji="0" lang="zh-TW" altLang="en-US" sz="3200" b="1" dirty="0">
              <a:solidFill>
                <a:srgbClr val="CC3300"/>
              </a:solidFill>
              <a:latin typeface="Arial" charset="0"/>
            </a:endParaRP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 smtClean="0">
                <a:solidFill>
                  <a:srgbClr val="000066"/>
                </a:solidFill>
              </a:rPr>
              <a:t>	</a:t>
            </a:r>
            <a:r>
              <a:rPr lang="zh-TW" altLang="en-US" sz="3200" b="1" dirty="0" smtClean="0">
                <a:solidFill>
                  <a:srgbClr val="000066"/>
                </a:solidFill>
              </a:rPr>
              <a:t>   </a:t>
            </a:r>
            <a:r>
              <a:rPr kumimoji="0" lang="en-US" altLang="zh-TW" sz="3200" b="1" dirty="0" smtClean="0">
                <a:solidFill>
                  <a:srgbClr val="002060"/>
                </a:solidFill>
              </a:rPr>
              <a:t>(</a:t>
            </a:r>
            <a:r>
              <a:rPr kumimoji="0" lang="en-US" altLang="zh-TW" sz="3200" b="1" dirty="0">
                <a:solidFill>
                  <a:srgbClr val="002060"/>
                </a:solidFill>
              </a:rPr>
              <a:t>social </a:t>
            </a:r>
            <a:r>
              <a:rPr kumimoji="0" lang="en-US" altLang="zh-TW" sz="3200" b="1" dirty="0" smtClean="0">
                <a:solidFill>
                  <a:srgbClr val="002060"/>
                </a:solidFill>
              </a:rPr>
              <a:t>contribution)</a:t>
            </a:r>
            <a:endParaRPr lang="zh-TW" altLang="en-US" sz="3200" b="1" dirty="0">
              <a:solidFill>
                <a:srgbClr val="002060"/>
              </a:solidFill>
            </a:endParaRPr>
          </a:p>
        </p:txBody>
      </p: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7966649" y="1780509"/>
            <a:ext cx="1606624" cy="2009590"/>
            <a:chOff x="4105" y="2205"/>
            <a:chExt cx="928" cy="1442"/>
          </a:xfrm>
        </p:grpSpPr>
        <p:pic>
          <p:nvPicPr>
            <p:cNvPr id="7" name="Picture 17" descr="校訓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00" y="2316"/>
              <a:ext cx="733" cy="1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18"/>
            <p:cNvSpPr>
              <a:spLocks noChangeArrowheads="1"/>
            </p:cNvSpPr>
            <p:nvPr/>
          </p:nvSpPr>
          <p:spPr bwMode="auto">
            <a:xfrm>
              <a:off x="4105" y="2205"/>
              <a:ext cx="928" cy="144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44109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7"/>
          <p:cNvSpPr txBox="1">
            <a:spLocks noChangeArrowheads="1"/>
          </p:cNvSpPr>
          <p:nvPr/>
        </p:nvSpPr>
        <p:spPr bwMode="auto">
          <a:xfrm>
            <a:off x="741231" y="1557339"/>
            <a:ext cx="951732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endParaRPr lang="en-US" altLang="zh-TW" sz="1600">
              <a:solidFill>
                <a:srgbClr val="008000"/>
              </a:solidFill>
              <a:latin typeface="Tahoma" pitchFamily="34" charset="0"/>
            </a:endParaRPr>
          </a:p>
        </p:txBody>
      </p:sp>
      <p:sp>
        <p:nvSpPr>
          <p:cNvPr id="4103" name="Rectangle 88"/>
          <p:cNvSpPr>
            <a:spLocks noChangeArrowheads="1"/>
          </p:cNvSpPr>
          <p:nvPr/>
        </p:nvSpPr>
        <p:spPr bwMode="auto">
          <a:xfrm>
            <a:off x="3860933" y="1125539"/>
            <a:ext cx="717669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altLang="zh-TW" sz="3200" b="1">
                <a:solidFill>
                  <a:srgbClr val="000066"/>
                </a:solidFill>
                <a:latin typeface="Arial" charset="0"/>
              </a:rPr>
              <a:t/>
            </a:r>
            <a:br>
              <a:rPr lang="en-US" altLang="zh-TW" sz="3200" b="1">
                <a:solidFill>
                  <a:srgbClr val="000066"/>
                </a:solidFill>
                <a:latin typeface="Arial" charset="0"/>
              </a:rPr>
            </a:br>
            <a:endParaRPr lang="zh-TW" altLang="en-US" sz="3200" b="1">
              <a:solidFill>
                <a:srgbClr val="333399"/>
              </a:solidFill>
              <a:latin typeface="Arial" charset="0"/>
            </a:endParaRPr>
          </a:p>
        </p:txBody>
      </p:sp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4242920057"/>
              </p:ext>
            </p:extLst>
          </p:nvPr>
        </p:nvGraphicFramePr>
        <p:xfrm>
          <a:off x="428498" y="1556792"/>
          <a:ext cx="9088290" cy="4924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88"/>
          <p:cNvSpPr>
            <a:spLocks noChangeArrowheads="1"/>
          </p:cNvSpPr>
          <p:nvPr/>
        </p:nvSpPr>
        <p:spPr bwMode="auto">
          <a:xfrm>
            <a:off x="3926498" y="930888"/>
            <a:ext cx="6624638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l">
              <a:defRPr/>
            </a:pPr>
            <a:r>
              <a:rPr lang="en-US" altLang="zh-TW" sz="4400" b="1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Ⅱ</a:t>
            </a:r>
            <a:r>
              <a:rPr lang="zh-TW" altLang="en-US" sz="4400" b="1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現況 </a:t>
            </a:r>
            <a:r>
              <a:rPr lang="en-US" altLang="zh-TW" sz="4400" b="1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(Status)</a:t>
            </a:r>
            <a:r>
              <a:rPr lang="en-US" altLang="zh-TW" sz="4400" b="1" dirty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4400" b="1" dirty="0">
              <a:solidFill>
                <a:srgbClr val="00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7575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3397624" y="233694"/>
            <a:ext cx="6722322" cy="1143000"/>
          </a:xfrm>
        </p:spPr>
        <p:txBody>
          <a:bodyPr/>
          <a:lstStyle/>
          <a:p>
            <a:r>
              <a:rPr lang="zh-TW" altLang="en-US" sz="2400" dirty="0" smtClean="0">
                <a:solidFill>
                  <a:srgbClr val="CC3300"/>
                </a:solidFill>
                <a:latin typeface="標楷體" pitchFamily="65" charset="-120"/>
              </a:rPr>
              <a:t>理學院各系所專任助理教授</a:t>
            </a:r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</a:rPr>
              <a:t>/</a:t>
            </a:r>
            <a:r>
              <a:rPr lang="zh-TW" altLang="en-US" sz="2400" dirty="0" smtClean="0">
                <a:solidFill>
                  <a:srgbClr val="CC3300"/>
                </a:solidFill>
                <a:latin typeface="標楷體" pitchFamily="65" charset="-120"/>
              </a:rPr>
              <a:t>副教授</a:t>
            </a:r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</a:rPr>
              <a:t>/</a:t>
            </a:r>
            <a:r>
              <a:rPr lang="zh-TW" altLang="en-US" sz="2400" dirty="0" smtClean="0">
                <a:solidFill>
                  <a:srgbClr val="CC3300"/>
                </a:solidFill>
                <a:latin typeface="標楷體" pitchFamily="65" charset="-120"/>
              </a:rPr>
              <a:t>教授分佈表</a:t>
            </a:r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  <a:cs typeface="Arial" charset="0"/>
              </a:rPr>
              <a:t> </a:t>
            </a:r>
            <a:r>
              <a:rPr lang="en-US" altLang="zh-TW" sz="2400" dirty="0" smtClean="0">
                <a:solidFill>
                  <a:srgbClr val="CC3300"/>
                </a:solidFill>
              </a:rPr>
              <a:t>(Assistant, Associate &amp; Full Professors) </a:t>
            </a:r>
            <a:r>
              <a:rPr lang="en-US" altLang="zh-TW" sz="2400" dirty="0" smtClean="0">
                <a:solidFill>
                  <a:srgbClr val="008000"/>
                </a:solidFill>
              </a:rPr>
              <a:t>(11/2021</a:t>
            </a:r>
            <a:r>
              <a:rPr lang="en-US" altLang="zh-TW" sz="2400" dirty="0" smtClean="0">
                <a:solidFill>
                  <a:srgbClr val="008000"/>
                </a:solidFill>
              </a:rPr>
              <a:t>)</a:t>
            </a:r>
            <a:endParaRPr lang="zh-TW" altLang="en-US" sz="2400" b="0" dirty="0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625110"/>
              </p:ext>
            </p:extLst>
          </p:nvPr>
        </p:nvGraphicFramePr>
        <p:xfrm>
          <a:off x="2035712" y="2040964"/>
          <a:ext cx="7358063" cy="3868737"/>
        </p:xfrm>
        <a:graphic>
          <a:graphicData uri="http://schemas.openxmlformats.org/drawingml/2006/table">
            <a:tbl>
              <a:tblPr/>
              <a:tblGrid>
                <a:gridCol w="2698750"/>
                <a:gridCol w="1587500"/>
                <a:gridCol w="1571625"/>
                <a:gridCol w="1500188"/>
              </a:tblGrid>
              <a:tr h="920629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 </a:t>
                      </a: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位階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(rank)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系所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Department/Institute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助理教授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(assistant professor)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副教授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(associate professor)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教授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(professor)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45396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數學系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(Mathematics):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23</a:t>
                      </a:r>
                    </a:p>
                  </a:txBody>
                  <a:tcPr marT="45717" marB="4571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6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16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222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物理系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(Physics):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37</a:t>
                      </a:r>
                    </a:p>
                  </a:txBody>
                  <a:tcPr marT="45717" marB="4571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9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7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21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5237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化學系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(Chemistry):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26</a:t>
                      </a:r>
                    </a:p>
                  </a:txBody>
                  <a:tcPr marT="45717" marB="4571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4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19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3807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統計所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(Statistics):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9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algn="ctr" fontAlgn="base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1" lang="en-US" altLang="zh-TW" sz="16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anose="03000509000000000000" pitchFamily="65" charset="-120"/>
                          <a:cs typeface="+mn-cs"/>
                        </a:rPr>
                        <a:t>1</a:t>
                      </a:r>
                      <a:endParaRPr kumimoji="1" lang="zh-TW" altLang="zh-TW" sz="1200" b="1" kern="1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5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8439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天文所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(Astronomy):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10</a:t>
                      </a:r>
                      <a:r>
                        <a:rPr kumimoji="1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                                   </a:t>
                      </a:r>
                      <a:endParaRPr kumimoji="1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4</a:t>
                      </a:r>
                      <a:r>
                        <a:rPr kumimoji="1" lang="zh-TW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          </a:t>
                      </a:r>
                      <a:endParaRPr kumimoji="1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6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22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zh-TW" altLang="zh-TW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新細明體"/>
                        </a:rPr>
                        <a:t>計科所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新細明體"/>
                        </a:rPr>
                        <a:t> (ICMS): </a:t>
                      </a:r>
                      <a:r>
                        <a:rPr lang="en-US" altLang="zh-TW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新細明體"/>
                        </a:rPr>
                        <a:t>6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222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合計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(total): </a:t>
                      </a: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111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18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23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70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39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54188" y="457812"/>
            <a:ext cx="6508376" cy="1143000"/>
          </a:xfrm>
        </p:spPr>
        <p:txBody>
          <a:bodyPr/>
          <a:lstStyle/>
          <a:p>
            <a:pPr algn="ctr"/>
            <a:r>
              <a:rPr lang="zh-TW" altLang="zh-TW" sz="2800" dirty="0" smtClean="0">
                <a:solidFill>
                  <a:srgbClr val="FF0000"/>
                </a:solidFill>
              </a:rPr>
              <a:t>理學院教育部</a:t>
            </a:r>
            <a:r>
              <a:rPr lang="zh-TW" altLang="zh-TW" sz="2800" dirty="0">
                <a:solidFill>
                  <a:srgbClr val="FF0000"/>
                </a:solidFill>
              </a:rPr>
              <a:t>玉山</a:t>
            </a:r>
            <a:r>
              <a:rPr lang="en-US" altLang="zh-TW" sz="2800" dirty="0">
                <a:solidFill>
                  <a:srgbClr val="FF0000"/>
                </a:solidFill>
              </a:rPr>
              <a:t>(</a:t>
            </a:r>
            <a:r>
              <a:rPr lang="zh-TW" altLang="zh-TW" sz="2800" dirty="0">
                <a:solidFill>
                  <a:srgbClr val="FF0000"/>
                </a:solidFill>
              </a:rPr>
              <a:t>青年</a:t>
            </a:r>
            <a:r>
              <a:rPr lang="en-US" altLang="zh-TW" sz="2800" dirty="0">
                <a:solidFill>
                  <a:srgbClr val="FF0000"/>
                </a:solidFill>
              </a:rPr>
              <a:t>)</a:t>
            </a:r>
            <a:r>
              <a:rPr lang="zh-TW" altLang="zh-TW" sz="2800" dirty="0" smtClean="0">
                <a:solidFill>
                  <a:srgbClr val="FF0000"/>
                </a:solidFill>
              </a:rPr>
              <a:t>學者</a:t>
            </a:r>
            <a:r>
              <a:rPr lang="zh-TW" altLang="en-US" sz="2800" dirty="0" smtClean="0">
                <a:solidFill>
                  <a:srgbClr val="FF0000"/>
                </a:solidFill>
              </a:rPr>
              <a:t> </a:t>
            </a:r>
            <a:r>
              <a:rPr lang="zh-TW" altLang="zh-TW" sz="2800" dirty="0" smtClean="0">
                <a:solidFill>
                  <a:srgbClr val="FF0000"/>
                </a:solidFill>
              </a:rPr>
              <a:t>核定</a:t>
            </a:r>
            <a:r>
              <a:rPr lang="zh-TW" altLang="zh-TW" sz="2800" dirty="0">
                <a:solidFill>
                  <a:srgbClr val="FF0000"/>
                </a:solidFill>
              </a:rPr>
              <a:t>名單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949966"/>
              </p:ext>
            </p:extLst>
          </p:nvPr>
        </p:nvGraphicFramePr>
        <p:xfrm>
          <a:off x="738969" y="1767645"/>
          <a:ext cx="7687579" cy="47139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4072"/>
                <a:gridCol w="1491175"/>
                <a:gridCol w="1033975"/>
                <a:gridCol w="1631853"/>
                <a:gridCol w="1674055"/>
                <a:gridCol w="1132449"/>
              </a:tblGrid>
              <a:tr h="389581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次別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類型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推薦單位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姓名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聘任方式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擬聘職稱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rgbClr val="92D050"/>
                    </a:solidFill>
                  </a:tcPr>
                </a:tc>
              </a:tr>
              <a:tr h="389581">
                <a:tc rowSpan="3"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107</a:t>
                      </a: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玉山學者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統計所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蔡瑞胸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短期交流</a:t>
                      </a:r>
                      <a:r>
                        <a:rPr lang="en-US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客座教授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玉山學者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施至剛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短期交流</a:t>
                      </a:r>
                      <a:r>
                        <a:rPr lang="en-US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客座教授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天文所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Andrew Cooper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rowSpan="5"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玉山學者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江台章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短期交流</a:t>
                      </a: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客座教授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42853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玉山學者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化學系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林民生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編制外</a:t>
                      </a:r>
                      <a:r>
                        <a:rPr lang="zh-TW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專任</a:t>
                      </a: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客座教授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化學系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黃郁文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林晏詳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天文所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楊湘怡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rowSpan="2"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</a:t>
                      </a:r>
                      <a:r>
                        <a:rPr lang="zh-TW" alt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endParaRPr lang="en-US" altLang="zh-TW" sz="18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7044" marR="1704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玉山學者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藤森淳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短期交流</a:t>
                      </a: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客座教授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徐瑋廷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  <a:tr h="389581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110</a:t>
                      </a:r>
                      <a:r>
                        <a:rPr lang="zh-TW" alt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endParaRPr lang="en-US" altLang="zh-TW" sz="18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7044" marR="1704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玉山青年學者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化學系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吳典霖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編制內專任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助理教授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7044" marR="1704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829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8"/>
          <p:cNvSpPr>
            <a:spLocks noChangeArrowheads="1"/>
          </p:cNvSpPr>
          <p:nvPr/>
        </p:nvSpPr>
        <p:spPr bwMode="auto">
          <a:xfrm>
            <a:off x="3783542" y="690564"/>
            <a:ext cx="7176691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1200" b="1">
              <a:solidFill>
                <a:srgbClr val="333399"/>
              </a:solidFill>
              <a:latin typeface="Times New Roman" pitchFamily="18" charset="0"/>
            </a:endParaRPr>
          </a:p>
        </p:txBody>
      </p:sp>
      <p:sp>
        <p:nvSpPr>
          <p:cNvPr id="10243" name="Rectangle 88"/>
          <p:cNvSpPr>
            <a:spLocks noChangeArrowheads="1"/>
          </p:cNvSpPr>
          <p:nvPr/>
        </p:nvSpPr>
        <p:spPr bwMode="auto">
          <a:xfrm>
            <a:off x="2691475" y="333376"/>
            <a:ext cx="717669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2800" b="1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0244" name="Rectangle 13"/>
          <p:cNvSpPr>
            <a:spLocks noChangeArrowheads="1"/>
          </p:cNvSpPr>
          <p:nvPr/>
        </p:nvSpPr>
        <p:spPr bwMode="auto">
          <a:xfrm>
            <a:off x="4860635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5" name="Rectangle 15"/>
          <p:cNvSpPr>
            <a:spLocks noChangeArrowheads="1"/>
          </p:cNvSpPr>
          <p:nvPr/>
        </p:nvSpPr>
        <p:spPr bwMode="auto">
          <a:xfrm>
            <a:off x="4860635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6" name="Rectangle 17"/>
          <p:cNvSpPr>
            <a:spLocks noChangeArrowheads="1"/>
          </p:cNvSpPr>
          <p:nvPr/>
        </p:nvSpPr>
        <p:spPr bwMode="auto">
          <a:xfrm>
            <a:off x="4860635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7" name="Rectangle 19"/>
          <p:cNvSpPr>
            <a:spLocks noChangeArrowheads="1"/>
          </p:cNvSpPr>
          <p:nvPr/>
        </p:nvSpPr>
        <p:spPr bwMode="auto">
          <a:xfrm>
            <a:off x="4860635" y="28545"/>
            <a:ext cx="1847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8" name="Rectangle 88"/>
          <p:cNvSpPr>
            <a:spLocks noChangeArrowheads="1"/>
          </p:cNvSpPr>
          <p:nvPr/>
        </p:nvSpPr>
        <p:spPr bwMode="auto">
          <a:xfrm>
            <a:off x="4172215" y="476250"/>
            <a:ext cx="7176691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>
              <a:solidFill>
                <a:srgbClr val="00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>
              <a:solidFill>
                <a:srgbClr val="00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b="1">
                <a:solidFill>
                  <a:srgbClr val="333399"/>
                </a:solidFill>
                <a:latin typeface="Arial" pitchFamily="34" charset="0"/>
              </a:rPr>
              <a:t>                       </a:t>
            </a:r>
            <a:endParaRPr lang="zh-TW" altLang="en-US" sz="2000" b="1">
              <a:solidFill>
                <a:srgbClr val="3333FF"/>
              </a:solidFill>
              <a:latin typeface="Arial" pitchFamily="34" charset="0"/>
            </a:endParaRPr>
          </a:p>
        </p:txBody>
      </p:sp>
      <p:sp>
        <p:nvSpPr>
          <p:cNvPr id="10249" name="Rectangle 8"/>
          <p:cNvSpPr>
            <a:spLocks noChangeArrowheads="1"/>
          </p:cNvSpPr>
          <p:nvPr/>
        </p:nvSpPr>
        <p:spPr bwMode="auto">
          <a:xfrm>
            <a:off x="2649145" y="276225"/>
            <a:ext cx="7976394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理學院各系所</a:t>
            </a:r>
            <a:r>
              <a:rPr lang="en-US" altLang="zh-TW" sz="2100" b="1" dirty="0" smtClean="0">
                <a:solidFill>
                  <a:srgbClr val="CC33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2011-2021</a:t>
            </a:r>
            <a:r>
              <a:rPr lang="zh-TW" altLang="en-US" sz="2100" b="1" dirty="0" smtClean="0">
                <a:solidFill>
                  <a:srgbClr val="CC33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2100" b="1" dirty="0">
                <a:solidFill>
                  <a:srgbClr val="CC33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SCI</a:t>
            </a:r>
            <a:r>
              <a:rPr lang="zh-TW" altLang="en-US" sz="2100" b="1" dirty="0">
                <a:solidFill>
                  <a:srgbClr val="CC33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論文數及引用數統計表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100" b="1" dirty="0" err="1">
                <a:solidFill>
                  <a:srgbClr val="CC33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CoS</a:t>
            </a:r>
            <a:r>
              <a:rPr lang="en-US" altLang="zh-TW" sz="2100" b="1" dirty="0">
                <a:solidFill>
                  <a:srgbClr val="CC33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 SCI Papers and Citations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000" b="1" dirty="0">
                <a:solidFill>
                  <a:srgbClr val="000066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2020 </a:t>
            </a:r>
            <a:r>
              <a:rPr lang="en-US" altLang="zh-TW" sz="2000" b="1" dirty="0">
                <a:solidFill>
                  <a:srgbClr val="000066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average: </a:t>
            </a:r>
            <a:r>
              <a:rPr lang="en-US" altLang="zh-TW" sz="2000" b="1" dirty="0">
                <a:solidFill>
                  <a:srgbClr val="0080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5 papers/faculty</a:t>
            </a:r>
          </a:p>
        </p:txBody>
      </p:sp>
      <p:graphicFrame>
        <p:nvGraphicFramePr>
          <p:cNvPr id="2" name="Object 10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5622839"/>
              </p:ext>
            </p:extLst>
          </p:nvPr>
        </p:nvGraphicFramePr>
        <p:xfrm>
          <a:off x="-976339" y="1897857"/>
          <a:ext cx="11352214" cy="5345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0173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Text Box 8"/>
          <p:cNvSpPr txBox="1">
            <a:spLocks noChangeArrowheads="1"/>
          </p:cNvSpPr>
          <p:nvPr/>
        </p:nvSpPr>
        <p:spPr bwMode="auto">
          <a:xfrm>
            <a:off x="584730" y="1557339"/>
            <a:ext cx="9517327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zh-TW" sz="1600">
              <a:solidFill>
                <a:srgbClr val="0080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19" name="Rectangle 9"/>
          <p:cNvSpPr>
            <a:spLocks noChangeArrowheads="1"/>
          </p:cNvSpPr>
          <p:nvPr/>
        </p:nvSpPr>
        <p:spPr bwMode="auto">
          <a:xfrm>
            <a:off x="3433890" y="487875"/>
            <a:ext cx="644693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理學院外籍生統計表 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含陸生、僑生、不</a:t>
            </a: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含交換生</a:t>
            </a:r>
            <a:r>
              <a:rPr lang="en-US" altLang="zh-TW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    </a:t>
            </a:r>
            <a:endParaRPr lang="en-US" altLang="zh-TW" sz="2200" b="1" dirty="0" smtClean="0">
              <a:solidFill>
                <a:srgbClr val="CC33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      (</a:t>
            </a:r>
            <a:r>
              <a:rPr lang="en-US" altLang="zh-TW" sz="2200" b="1" dirty="0" err="1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CoS</a:t>
            </a:r>
            <a:r>
              <a:rPr lang="en-US" altLang="zh-TW" sz="2200" b="1" dirty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International Students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(10/2021)</a:t>
            </a:r>
            <a:r>
              <a:rPr lang="zh-TW" altLang="en-US" sz="2200" b="1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endParaRPr lang="zh-TW" altLang="en-US" sz="2200" b="1" dirty="0">
              <a:solidFill>
                <a:srgbClr val="0000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0" name="Rectangle 57"/>
          <p:cNvSpPr>
            <a:spLocks noChangeArrowheads="1"/>
          </p:cNvSpPr>
          <p:nvPr/>
        </p:nvSpPr>
        <p:spPr bwMode="auto">
          <a:xfrm>
            <a:off x="896013" y="6261100"/>
            <a:ext cx="577334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600" b="1">
                <a:solidFill>
                  <a:srgbClr val="000000"/>
                </a:solidFill>
                <a:ea typeface="標楷體" pitchFamily="65" charset="-120"/>
                <a:cs typeface="Times New Roman" panose="02020603050405020304" pitchFamily="18" charset="0"/>
              </a:rPr>
              <a:t>       </a:t>
            </a:r>
            <a:endParaRPr lang="zh-TW" altLang="en-US" sz="1600" b="1">
              <a:solidFill>
                <a:srgbClr val="0000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1" name="Rectangle 58"/>
          <p:cNvSpPr>
            <a:spLocks noChangeArrowheads="1"/>
          </p:cNvSpPr>
          <p:nvPr/>
        </p:nvSpPr>
        <p:spPr bwMode="auto">
          <a:xfrm>
            <a:off x="3938324" y="765175"/>
            <a:ext cx="3355314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</a:br>
            <a:endParaRPr lang="zh-TW" altLang="en-US" sz="1200" b="1">
              <a:solidFill>
                <a:srgbClr val="333399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2" name="Rectangle 59"/>
          <p:cNvSpPr>
            <a:spLocks noChangeArrowheads="1"/>
          </p:cNvSpPr>
          <p:nvPr/>
        </p:nvSpPr>
        <p:spPr bwMode="auto">
          <a:xfrm>
            <a:off x="4094825" y="981075"/>
            <a:ext cx="397787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</a:br>
            <a:endParaRPr lang="zh-TW" altLang="en-US" sz="2800" b="1">
              <a:solidFill>
                <a:srgbClr val="333399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4" name="Rectangle 88"/>
          <p:cNvSpPr>
            <a:spLocks noChangeArrowheads="1"/>
          </p:cNvSpPr>
          <p:nvPr/>
        </p:nvSpPr>
        <p:spPr bwMode="auto">
          <a:xfrm>
            <a:off x="4641719" y="476251"/>
            <a:ext cx="386093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2800" b="1">
              <a:solidFill>
                <a:srgbClr val="CC33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6" name="Group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422600"/>
              </p:ext>
            </p:extLst>
          </p:nvPr>
        </p:nvGraphicFramePr>
        <p:xfrm>
          <a:off x="654176" y="1775533"/>
          <a:ext cx="8512969" cy="4660659"/>
        </p:xfrm>
        <a:graphic>
          <a:graphicData uri="http://schemas.openxmlformats.org/drawingml/2006/table">
            <a:tbl>
              <a:tblPr/>
              <a:tblGrid>
                <a:gridCol w="4212388"/>
                <a:gridCol w="1473243"/>
                <a:gridCol w="1308762"/>
                <a:gridCol w="1518576"/>
              </a:tblGrid>
              <a:tr h="6479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系所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/ 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外籍生人數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總學生數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International Students (total students)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大學部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(B.S.)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碩士班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(M.S.)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博士班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(Ph.D.)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8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數學系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(Mathematics)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14 (278)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4 (52)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(15)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9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物理系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(Physics)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17 (305)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21 (186)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17 (74) 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天文所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(Astronomy)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3 (16)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11 (20)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化學系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(Chemistry)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15 (246) 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7 (190)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48 (94)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3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統計所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(Statistics)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3 (54)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(14)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理學院學士班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(I.P.S.)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 (138)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先進光源科技學位學程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(S.T.S.L.S.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Program)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(16)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(2)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9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計算與建模科學研究所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(ICMS)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 (23)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合計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(total) 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162 (1723)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   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            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= 9 %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47 (967)         = 5 %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39 (537)      = 7 %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76 (219)           = 35 %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83" name="矩形 1"/>
          <p:cNvSpPr>
            <a:spLocks noChangeArrowheads="1"/>
          </p:cNvSpPr>
          <p:nvPr/>
        </p:nvSpPr>
        <p:spPr bwMode="auto">
          <a:xfrm>
            <a:off x="8054687" y="6428373"/>
            <a:ext cx="18261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600" dirty="0">
                <a:solidFill>
                  <a:srgbClr val="000000"/>
                </a:solidFill>
                <a:latin typeface="+mj-lt"/>
                <a:ea typeface="標楷體" panose="03000509000000000000" pitchFamily="65" charset="-120"/>
                <a:cs typeface="Times New Roman" panose="02020603050405020304" pitchFamily="18" charset="0"/>
              </a:rPr>
              <a:t>資料</a:t>
            </a:r>
            <a:r>
              <a:rPr lang="zh-TW" altLang="en-US" sz="1600" dirty="0" smtClean="0">
                <a:solidFill>
                  <a:srgbClr val="000000"/>
                </a:solidFill>
                <a:latin typeface="+mj-lt"/>
                <a:ea typeface="標楷體" panose="03000509000000000000" pitchFamily="65" charset="-120"/>
                <a:cs typeface="Times New Roman" panose="02020603050405020304" pitchFamily="18" charset="0"/>
              </a:rPr>
              <a:t>來源：註冊</a:t>
            </a:r>
            <a:r>
              <a:rPr lang="zh-TW" altLang="en-US" sz="1600" dirty="0">
                <a:solidFill>
                  <a:srgbClr val="000000"/>
                </a:solidFill>
                <a:latin typeface="+mj-lt"/>
                <a:ea typeface="標楷體" panose="03000509000000000000" pitchFamily="65" charset="-120"/>
                <a:cs typeface="Times New Roman" panose="02020603050405020304" pitchFamily="18" charset="0"/>
              </a:rPr>
              <a:t>組</a:t>
            </a:r>
          </a:p>
        </p:txBody>
      </p:sp>
    </p:spTree>
    <p:extLst>
      <p:ext uri="{BB962C8B-B14F-4D97-AF65-F5344CB8AC3E}">
        <p14:creationId xmlns:p14="http://schemas.microsoft.com/office/powerpoint/2010/main" val="241603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503133" y="295240"/>
            <a:ext cx="6508376" cy="1143000"/>
          </a:xfrm>
        </p:spPr>
        <p:txBody>
          <a:bodyPr/>
          <a:lstStyle/>
          <a:p>
            <a:r>
              <a:rPr lang="zh-TW" altLang="en-US" sz="3600" b="0" dirty="0" smtClean="0"/>
              <a:t>理學院之弱勢及威脅</a:t>
            </a:r>
            <a:endParaRPr lang="zh-TW" altLang="en-US" sz="3600" b="0" dirty="0"/>
          </a:p>
        </p:txBody>
      </p:sp>
      <p:sp>
        <p:nvSpPr>
          <p:cNvPr id="2" name="矩形 1"/>
          <p:cNvSpPr/>
          <p:nvPr/>
        </p:nvSpPr>
        <p:spPr>
          <a:xfrm>
            <a:off x="498228" y="1779001"/>
            <a:ext cx="8707317" cy="5029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、國際疫情嚴重，影響學生出國深造的規劃，並影響國際學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   術交流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>
              <a:lnSpc>
                <a:spcPts val="3500"/>
              </a:lnSpc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共同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教學負擔重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國家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政策偏向產學，對於基礎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科學不再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重視，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科技部逐漸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減少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補助延攬博士後與研究學者之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名額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，及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基礎研究經費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補助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逐年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減少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國內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就業環境日益惡化，學生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就讀博士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班意願降低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年輕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學子以求職為優先考量。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大陸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、香港、新加坡等華人地區教師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薪資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較台灣高，遴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聘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優良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教師不易。</a:t>
            </a:r>
          </a:p>
          <a:p>
            <a:pPr>
              <a:lnSpc>
                <a:spcPts val="3500"/>
              </a:lnSpc>
              <a:defRPr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04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441586" y="233694"/>
            <a:ext cx="6950922" cy="1143000"/>
          </a:xfrm>
        </p:spPr>
        <p:txBody>
          <a:bodyPr/>
          <a:lstStyle/>
          <a:p>
            <a:r>
              <a:rPr lang="en-US" altLang="zh-TW" sz="3200" dirty="0" smtClean="0">
                <a:solidFill>
                  <a:srgbClr val="000066"/>
                </a:solidFill>
              </a:rPr>
              <a:t>   </a:t>
            </a:r>
            <a:r>
              <a:rPr lang="en-US" altLang="zh-TW" dirty="0" smtClean="0">
                <a:solidFill>
                  <a:srgbClr val="000066"/>
                </a:solidFill>
              </a:rPr>
              <a:t>Ⅲ</a:t>
            </a:r>
            <a:r>
              <a:rPr lang="zh-TW" altLang="en-US" dirty="0">
                <a:solidFill>
                  <a:srgbClr val="000066"/>
                </a:solidFill>
              </a:rPr>
              <a:t>未來規劃 </a:t>
            </a:r>
            <a:r>
              <a:rPr lang="en-US" altLang="zh-TW" dirty="0">
                <a:solidFill>
                  <a:srgbClr val="000066"/>
                </a:solidFill>
              </a:rPr>
              <a:t>(</a:t>
            </a:r>
            <a:r>
              <a:rPr lang="en-US" altLang="zh-TW" dirty="0" smtClean="0">
                <a:solidFill>
                  <a:srgbClr val="000066"/>
                </a:solidFill>
              </a:rPr>
              <a:t>Planning)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386862" y="1793630"/>
            <a:ext cx="917037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zh-TW" altLang="zh-TW" sz="2800" b="1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未來</a:t>
            </a:r>
            <a:r>
              <a:rPr lang="zh-TW" altLang="zh-TW" sz="2800" b="1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五年發展計畫目標</a:t>
            </a:r>
          </a:p>
          <a:p>
            <a:pPr>
              <a:lnSpc>
                <a:spcPts val="4500"/>
              </a:lnSpc>
            </a:pPr>
            <a:r>
              <a:rPr lang="zh-TW" altLang="en-US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目標一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：推動理學院下一世代研究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領域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，組成卓越研究團隊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。</a:t>
            </a:r>
            <a:endParaRPr lang="zh-TW" altLang="zh-TW" sz="2400" dirty="0">
              <a:latin typeface="Traditional Arabic" panose="02020603050405020304" pitchFamily="18" charset="-78"/>
              <a:ea typeface="標楷體" panose="03000509000000000000" pitchFamily="65" charset="-120"/>
              <a:cs typeface="Traditional Arabic" panose="02020603050405020304" pitchFamily="18" charset="-78"/>
            </a:endParaRPr>
          </a:p>
          <a:p>
            <a:pPr>
              <a:lnSpc>
                <a:spcPts val="4500"/>
              </a:lnSpc>
            </a:pPr>
            <a:r>
              <a:rPr lang="zh-TW" altLang="en-US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目標</a:t>
            </a:r>
            <a:r>
              <a:rPr lang="zh-TW" altLang="zh-TW" sz="2400" dirty="0" smtClean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二</a:t>
            </a:r>
            <a:r>
              <a:rPr lang="zh-TW" altLang="zh-TW" sz="2400" dirty="0">
                <a:latin typeface="Traditional Arabic" panose="02020603050405020304" pitchFamily="18" charset="-78"/>
                <a:ea typeface="標楷體" panose="03000509000000000000" pitchFamily="65" charset="-120"/>
                <a:cs typeface="Traditional Arabic" panose="02020603050405020304" pitchFamily="18" charset="-78"/>
              </a:rPr>
              <a:t>：推動跨領域研究、課程及招生，以培育多專長人才。</a:t>
            </a:r>
          </a:p>
          <a:p>
            <a:pPr>
              <a:lnSpc>
                <a:spcPts val="4500"/>
              </a:lnSpc>
            </a:pPr>
            <a:endParaRPr lang="zh-TW" altLang="zh-TW" sz="2400" dirty="0">
              <a:latin typeface="Traditional Arabic" panose="02020603050405020304" pitchFamily="18" charset="-78"/>
              <a:ea typeface="標楷體" panose="03000509000000000000" pitchFamily="65" charset="-120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9085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</TotalTime>
  <Words>1355</Words>
  <Application>Microsoft Office PowerPoint</Application>
  <PresentationFormat>A4 紙張 (210x297 公釐)</PresentationFormat>
  <Paragraphs>371</Paragraphs>
  <Slides>15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15</vt:i4>
      </vt:variant>
    </vt:vector>
  </HeadingPairs>
  <TitlesOfParts>
    <vt:vector size="17" baseType="lpstr">
      <vt:lpstr>Office 佈景主題</vt:lpstr>
      <vt:lpstr>自訂設計</vt:lpstr>
      <vt:lpstr>理學院 願景、現況、規劃 College of Science, NTHU  Vision, Status and Planning </vt:lpstr>
      <vt:lpstr>     Ⅰ願景 (Vision)</vt:lpstr>
      <vt:lpstr>PowerPoint 簡報</vt:lpstr>
      <vt:lpstr>理學院各系所專任助理教授/副教授/教授分佈表 (Assistant, Associate &amp; Full Professors) (11/2021)</vt:lpstr>
      <vt:lpstr>理學院教育部玉山(青年)學者 核定名單</vt:lpstr>
      <vt:lpstr>PowerPoint 簡報</vt:lpstr>
      <vt:lpstr>PowerPoint 簡報</vt:lpstr>
      <vt:lpstr>理學院之弱勢及威脅</vt:lpstr>
      <vt:lpstr>   Ⅲ未來規劃 (Planning)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Jack Lee</dc:creator>
  <cp:lastModifiedBy>MHLin</cp:lastModifiedBy>
  <cp:revision>131</cp:revision>
  <cp:lastPrinted>2021-11-01T06:39:51Z</cp:lastPrinted>
  <dcterms:created xsi:type="dcterms:W3CDTF">2012-11-25T05:37:01Z</dcterms:created>
  <dcterms:modified xsi:type="dcterms:W3CDTF">2021-11-01T07:04:49Z</dcterms:modified>
</cp:coreProperties>
</file>