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18"/>
  </p:notesMasterIdLst>
  <p:handoutMasterIdLst>
    <p:handoutMasterId r:id="rId19"/>
  </p:handoutMasterIdLst>
  <p:sldIdLst>
    <p:sldId id="264" r:id="rId3"/>
    <p:sldId id="265" r:id="rId4"/>
    <p:sldId id="266" r:id="rId5"/>
    <p:sldId id="267" r:id="rId6"/>
    <p:sldId id="278" r:id="rId7"/>
    <p:sldId id="285" r:id="rId8"/>
    <p:sldId id="286" r:id="rId9"/>
    <p:sldId id="272" r:id="rId10"/>
    <p:sldId id="273" r:id="rId11"/>
    <p:sldId id="288" r:id="rId12"/>
    <p:sldId id="289" r:id="rId13"/>
    <p:sldId id="290" r:id="rId14"/>
    <p:sldId id="274" r:id="rId15"/>
    <p:sldId id="283" r:id="rId16"/>
    <p:sldId id="277" r:id="rId17"/>
  </p:sldIdLst>
  <p:sldSz cx="9906000" cy="6858000" type="A4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45"/>
    <a:srgbClr val="CC0066"/>
    <a:srgbClr val="660033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18" autoAdjust="0"/>
  </p:normalViewPr>
  <p:slideViewPr>
    <p:cSldViewPr snapToGrid="0">
      <p:cViewPr varScale="1">
        <p:scale>
          <a:sx n="63" d="100"/>
          <a:sy n="63" d="100"/>
        </p:scale>
        <p:origin x="1160" y="4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  <p:guide orient="horz" pos="3127"/>
        <p:guide pos="214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8" b="1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SCI Papers (Citations)</a:t>
            </a:r>
          </a:p>
        </c:rich>
      </c:tx>
      <c:layout>
        <c:manualLayout>
          <c:xMode val="edge"/>
          <c:yMode val="edge"/>
          <c:x val="0.10500617008026836"/>
          <c:y val="2.7091032308550589E-2"/>
        </c:manualLayout>
      </c:layout>
      <c:overlay val="0"/>
      <c:spPr>
        <a:noFill/>
        <a:ln w="2889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674477272063354"/>
          <c:y val="0.11140717848043021"/>
          <c:w val="0.69715549324158099"/>
          <c:h val="0.728634530178152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Mathematics</c:v>
                </c:pt>
              </c:strCache>
            </c:strRef>
          </c:tx>
          <c:spPr>
            <a:solidFill>
              <a:srgbClr val="FF6600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42</a:t>
                    </a:r>
                  </a:p>
                  <a:p>
                    <a:r>
                      <a:rPr lang="en-US" altLang="en-US" smtClean="0"/>
                      <a:t>(198)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34</a:t>
                    </a:r>
                  </a:p>
                  <a:p>
                    <a:r>
                      <a:rPr lang="en-US" altLang="en-US" smtClean="0"/>
                      <a:t>(104)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47</a:t>
                    </a:r>
                  </a:p>
                  <a:p>
                    <a:r>
                      <a:rPr lang="en-US" altLang="en-US" smtClean="0"/>
                      <a:t>(139)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28</a:t>
                    </a:r>
                  </a:p>
                  <a:p>
                    <a:r>
                      <a:rPr lang="en-US" altLang="en-US" smtClean="0"/>
                      <a:t>(130)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28</a:t>
                    </a:r>
                  </a:p>
                  <a:p>
                    <a:r>
                      <a:rPr lang="en-US" altLang="en-US" smtClean="0"/>
                      <a:t>(66)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3744901214864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33</a:t>
                    </a:r>
                  </a:p>
                  <a:p>
                    <a:r>
                      <a:rPr lang="en-US" altLang="en-US" smtClean="0"/>
                      <a:t>(36)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4932146275607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29</a:t>
                    </a:r>
                  </a:p>
                  <a:p>
                    <a:r>
                      <a:rPr lang="en-US" altLang="en-US" smtClean="0"/>
                      <a:t>(14)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2.125576561541219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23</a:t>
                    </a:r>
                  </a:p>
                  <a:p>
                    <a:r>
                      <a:rPr lang="en-US" altLang="en-US" smtClean="0"/>
                      <a:t>(1)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013704110933787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26</a:t>
                    </a:r>
                  </a:p>
                  <a:p>
                    <a:r>
                      <a:rPr lang="en-US" altLang="en-US" smtClean="0"/>
                      <a:t>(8)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2.34932146275607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43</a:t>
                    </a:r>
                  </a:p>
                  <a:p>
                    <a:r>
                      <a:rPr lang="en-US" altLang="en-US" smtClean="0"/>
                      <a:t>(35)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2.01370411093377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32</a:t>
                    </a:r>
                  </a:p>
                  <a:p>
                    <a:r>
                      <a:rPr lang="en-US" altLang="en-US" smtClean="0"/>
                      <a:t>(8)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2020(i)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42</c:v>
                </c:pt>
                <c:pt idx="1">
                  <c:v>34</c:v>
                </c:pt>
                <c:pt idx="2">
                  <c:v>47</c:v>
                </c:pt>
                <c:pt idx="3">
                  <c:v>28</c:v>
                </c:pt>
                <c:pt idx="4">
                  <c:v>28</c:v>
                </c:pt>
                <c:pt idx="5">
                  <c:v>33</c:v>
                </c:pt>
                <c:pt idx="6">
                  <c:v>29</c:v>
                </c:pt>
                <c:pt idx="7">
                  <c:v>23</c:v>
                </c:pt>
                <c:pt idx="8">
                  <c:v>26</c:v>
                </c:pt>
                <c:pt idx="9">
                  <c:v>43</c:v>
                </c:pt>
                <c:pt idx="10">
                  <c:v>32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Physics</c:v>
                </c:pt>
              </c:strCache>
            </c:strRef>
          </c:tx>
          <c:spPr>
            <a:solidFill>
              <a:srgbClr val="FFFF00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90867490693885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185</a:t>
                    </a:r>
                  </a:p>
                  <a:p>
                    <a:r>
                      <a:rPr lang="en-US" altLang="en-US" smtClean="0"/>
                      <a:t>(2986)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968112651858043E-2"/>
                  <c:y val="-1.8708681876076684E-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215</a:t>
                    </a:r>
                  </a:p>
                  <a:p>
                    <a:r>
                      <a:rPr lang="en-US" altLang="en-US" smtClean="0"/>
                      <a:t>(2708)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968112651858043E-2"/>
                  <c:y val="-1.8708681876076684E-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207</a:t>
                    </a:r>
                  </a:p>
                  <a:p>
                    <a:r>
                      <a:rPr lang="en-US" altLang="en-US" smtClean="0"/>
                      <a:t>(3351)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908683715793236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213</a:t>
                    </a:r>
                  </a:p>
                  <a:p>
                    <a:r>
                      <a:rPr lang="en-US" altLang="en-US" smtClean="0"/>
                      <a:t>(3232)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132428617008100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191</a:t>
                    </a:r>
                  </a:p>
                  <a:p>
                    <a:r>
                      <a:rPr lang="en-US" altLang="en-US" smtClean="0"/>
                      <a:t>(2561)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275</a:t>
                    </a:r>
                  </a:p>
                  <a:p>
                    <a:r>
                      <a:rPr lang="en-US" altLang="en-US" smtClean="0"/>
                      <a:t>(2632)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020556166400668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312</a:t>
                    </a:r>
                  </a:p>
                  <a:p>
                    <a:r>
                      <a:rPr lang="en-US" altLang="en-US" smtClean="0"/>
                      <a:t>(1824)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2.684938814578380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277</a:t>
                    </a:r>
                  </a:p>
                  <a:p>
                    <a:r>
                      <a:rPr lang="en-US" altLang="en-US" smtClean="0"/>
                      <a:t>(471)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283</a:t>
                    </a:r>
                  </a:p>
                  <a:p>
                    <a:r>
                      <a:rPr lang="en-US" altLang="en-US" smtClean="0"/>
                      <a:t>(758)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3.020556166400668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276</a:t>
                    </a:r>
                  </a:p>
                  <a:p>
                    <a:r>
                      <a:rPr lang="en-US" altLang="en-US" smtClean="0"/>
                      <a:t>(1049)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187</a:t>
                    </a:r>
                  </a:p>
                  <a:p>
                    <a:r>
                      <a:rPr lang="en-US" altLang="en-US" smtClean="0"/>
                      <a:t>(213)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2020(i)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185</c:v>
                </c:pt>
                <c:pt idx="1">
                  <c:v>215</c:v>
                </c:pt>
                <c:pt idx="2">
                  <c:v>207</c:v>
                </c:pt>
                <c:pt idx="3">
                  <c:v>213</c:v>
                </c:pt>
                <c:pt idx="4">
                  <c:v>191</c:v>
                </c:pt>
                <c:pt idx="5">
                  <c:v>275</c:v>
                </c:pt>
                <c:pt idx="6">
                  <c:v>312</c:v>
                </c:pt>
                <c:pt idx="7">
                  <c:v>277</c:v>
                </c:pt>
                <c:pt idx="8">
                  <c:v>283</c:v>
                </c:pt>
                <c:pt idx="9">
                  <c:v>276</c:v>
                </c:pt>
                <c:pt idx="10">
                  <c:v>187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Astronomy</c:v>
                </c:pt>
              </c:strCache>
            </c:strRef>
          </c:tx>
          <c:spPr>
            <a:solidFill>
              <a:srgbClr val="00FFFF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25</a:t>
                    </a:r>
                  </a:p>
                  <a:p>
                    <a:r>
                      <a:rPr lang="en-US" altLang="en-US" dirty="0" smtClean="0"/>
                      <a:t>(301)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22</a:t>
                    </a:r>
                  </a:p>
                  <a:p>
                    <a:r>
                      <a:rPr lang="en-US" altLang="en-US" smtClean="0"/>
                      <a:t>(253)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684938814578372E-2"/>
                  <c:y val="2.3760025982617391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38</a:t>
                    </a:r>
                  </a:p>
                  <a:p>
                    <a:r>
                      <a:rPr lang="en-US" altLang="en-US" smtClean="0"/>
                      <a:t>(343)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30</a:t>
                    </a:r>
                  </a:p>
                  <a:p>
                    <a:r>
                      <a:rPr lang="en-US" altLang="en-US" smtClean="0"/>
                      <a:t>(334)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35</a:t>
                    </a:r>
                  </a:p>
                  <a:p>
                    <a:r>
                      <a:rPr lang="en-US" altLang="en-US" smtClean="0"/>
                      <a:t>(286)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30</a:t>
                    </a:r>
                  </a:p>
                  <a:p>
                    <a:r>
                      <a:rPr lang="en-US" altLang="en-US" smtClean="0"/>
                      <a:t>(181)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40</a:t>
                    </a:r>
                  </a:p>
                  <a:p>
                    <a:r>
                      <a:rPr lang="en-US" altLang="en-US" smtClean="0"/>
                      <a:t>(138)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2.125576561541211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39</a:t>
                    </a:r>
                  </a:p>
                  <a:p>
                    <a:r>
                      <a:rPr lang="en-US" altLang="en-US" smtClean="0"/>
                      <a:t>(66)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5730663639709401E-2"/>
                  <c:y val="-4.3559544431224195E-1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66</a:t>
                    </a:r>
                  </a:p>
                  <a:p>
                    <a:r>
                      <a:rPr lang="en-US" altLang="en-US" smtClean="0"/>
                      <a:t>(329)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57</a:t>
                    </a:r>
                  </a:p>
                  <a:p>
                    <a:r>
                      <a:rPr lang="en-US" altLang="en-US" smtClean="0"/>
                      <a:t>(194)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2.23744901214864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44</a:t>
                    </a:r>
                  </a:p>
                  <a:p>
                    <a:r>
                      <a:rPr lang="en-US" altLang="en-US" smtClean="0"/>
                      <a:t>(34)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2020(i)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25</c:v>
                </c:pt>
                <c:pt idx="1">
                  <c:v>22</c:v>
                </c:pt>
                <c:pt idx="2">
                  <c:v>38</c:v>
                </c:pt>
                <c:pt idx="3">
                  <c:v>30</c:v>
                </c:pt>
                <c:pt idx="4">
                  <c:v>35</c:v>
                </c:pt>
                <c:pt idx="5">
                  <c:v>30</c:v>
                </c:pt>
                <c:pt idx="6">
                  <c:v>40</c:v>
                </c:pt>
                <c:pt idx="7">
                  <c:v>39</c:v>
                </c:pt>
                <c:pt idx="8">
                  <c:v>66</c:v>
                </c:pt>
                <c:pt idx="9">
                  <c:v>57</c:v>
                </c:pt>
                <c:pt idx="10">
                  <c:v>44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Chemistry</c:v>
                </c:pt>
              </c:strCache>
            </c:strRef>
          </c:tx>
          <c:spPr>
            <a:solidFill>
              <a:srgbClr val="99CC00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0205473575462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157</a:t>
                    </a:r>
                  </a:p>
                  <a:p>
                    <a:r>
                      <a:rPr lang="en-US" altLang="en-US" smtClean="0"/>
                      <a:t>(5368)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162</a:t>
                    </a:r>
                  </a:p>
                  <a:p>
                    <a:r>
                      <a:rPr lang="en-US" altLang="en-US" smtClean="0"/>
                      <a:t>(5035)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176</a:t>
                    </a:r>
                  </a:p>
                  <a:p>
                    <a:r>
                      <a:rPr lang="en-US" altLang="en-US" smtClean="0"/>
                      <a:t>(5026)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020556166400668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176</a:t>
                    </a:r>
                  </a:p>
                  <a:p>
                    <a:r>
                      <a:rPr lang="en-US" altLang="en-US" smtClean="0"/>
                      <a:t>(3082)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1324286170081005E-2"/>
                  <c:y val="-3.7417363752153368E-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223</a:t>
                    </a:r>
                  </a:p>
                  <a:p>
                    <a:r>
                      <a:rPr lang="en-US" altLang="en-US" smtClean="0"/>
                      <a:t>(2731)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169</a:t>
                    </a:r>
                  </a:p>
                  <a:p>
                    <a:r>
                      <a:rPr lang="en-US" altLang="en-US" smtClean="0"/>
                      <a:t>(1571)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161</a:t>
                    </a:r>
                  </a:p>
                  <a:p>
                    <a:r>
                      <a:rPr lang="en-US" altLang="en-US" smtClean="0"/>
                      <a:t>(780)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2.684938814578380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145</a:t>
                    </a:r>
                  </a:p>
                  <a:p>
                    <a:r>
                      <a:rPr lang="en-US" altLang="en-US" smtClean="0"/>
                      <a:t>(286)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140</a:t>
                    </a:r>
                  </a:p>
                  <a:p>
                    <a:r>
                      <a:rPr lang="en-US" altLang="en-US" smtClean="0"/>
                      <a:t>(257)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2.4611939133635078E-2"/>
                  <c:y val="-2.3760025982617391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159</a:t>
                    </a:r>
                  </a:p>
                  <a:p>
                    <a:r>
                      <a:rPr lang="en-US" altLang="en-US" smtClean="0"/>
                      <a:t>(463)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120</a:t>
                    </a:r>
                  </a:p>
                  <a:p>
                    <a:r>
                      <a:rPr lang="en-US" altLang="en-US" smtClean="0"/>
                      <a:t>(113)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2020(i)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157</c:v>
                </c:pt>
                <c:pt idx="1">
                  <c:v>162</c:v>
                </c:pt>
                <c:pt idx="2">
                  <c:v>176</c:v>
                </c:pt>
                <c:pt idx="3">
                  <c:v>176</c:v>
                </c:pt>
                <c:pt idx="4">
                  <c:v>223</c:v>
                </c:pt>
                <c:pt idx="5">
                  <c:v>169</c:v>
                </c:pt>
                <c:pt idx="6">
                  <c:v>161</c:v>
                </c:pt>
                <c:pt idx="7">
                  <c:v>145</c:v>
                </c:pt>
                <c:pt idx="8">
                  <c:v>140</c:v>
                </c:pt>
                <c:pt idx="9">
                  <c:v>159</c:v>
                </c:pt>
                <c:pt idx="10">
                  <c:v>120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Statistics</c:v>
                </c:pt>
              </c:strCache>
            </c:strRef>
          </c:tx>
          <c:spPr>
            <a:solidFill>
              <a:srgbClr val="800080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</a:t>
                    </a:r>
                  </a:p>
                  <a:p>
                    <a:r>
                      <a:rPr lang="en-US" altLang="en-US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(332)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13</a:t>
                    </a:r>
                  </a:p>
                  <a:p>
                    <a:r>
                      <a:rPr lang="en-US" altLang="en-US" smtClean="0"/>
                      <a:t>(293)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20</a:t>
                    </a:r>
                  </a:p>
                  <a:p>
                    <a:r>
                      <a:rPr lang="en-US" altLang="en-US" smtClean="0"/>
                      <a:t>(922)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13</a:t>
                    </a:r>
                  </a:p>
                  <a:p>
                    <a:r>
                      <a:rPr lang="en-US" altLang="en-US" smtClean="0"/>
                      <a:t>(154)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26</a:t>
                    </a:r>
                  </a:p>
                  <a:p>
                    <a:r>
                      <a:rPr lang="en-US" altLang="en-US" smtClean="0"/>
                      <a:t>(402)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374490121486436E-2"/>
                  <c:y val="-2.1779772215612097E-1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15</a:t>
                    </a:r>
                  </a:p>
                  <a:p>
                    <a:r>
                      <a:rPr lang="en-US" altLang="en-US" smtClean="0"/>
                      <a:t>(71)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23744901214864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19</a:t>
                    </a:r>
                  </a:p>
                  <a:p>
                    <a:r>
                      <a:rPr lang="en-US" altLang="en-US" smtClean="0"/>
                      <a:t>(43)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2.684938814578372E-2"/>
                  <c:y val="2.3760025982617391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12</a:t>
                    </a:r>
                  </a:p>
                  <a:p>
                    <a:r>
                      <a:rPr lang="en-US" altLang="en-US" dirty="0" smtClean="0"/>
                      <a:t>(10)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789959209718922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9</a:t>
                    </a:r>
                  </a:p>
                  <a:p>
                    <a:r>
                      <a:rPr lang="en-US" altLang="en-US" smtClean="0"/>
                      <a:t>(4)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2.34932146275607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22</a:t>
                    </a:r>
                  </a:p>
                  <a:p>
                    <a:r>
                      <a:rPr lang="en-US" altLang="en-US" smtClean="0"/>
                      <a:t>(22)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2.23744901214864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mtClean="0"/>
                      <a:t>13</a:t>
                    </a:r>
                  </a:p>
                  <a:p>
                    <a:r>
                      <a:rPr lang="en-US" altLang="en-US" smtClean="0"/>
                      <a:t>(17)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2020(i)</c:v>
                </c:pt>
              </c:strCache>
            </c:strRef>
          </c:cat>
          <c:val>
            <c:numRef>
              <c:f>Sheet1!$B$6:$L$6</c:f>
              <c:numCache>
                <c:formatCode>General</c:formatCode>
                <c:ptCount val="11"/>
                <c:pt idx="0">
                  <c:v>10</c:v>
                </c:pt>
                <c:pt idx="1">
                  <c:v>13</c:v>
                </c:pt>
                <c:pt idx="2">
                  <c:v>20</c:v>
                </c:pt>
                <c:pt idx="3">
                  <c:v>13</c:v>
                </c:pt>
                <c:pt idx="4">
                  <c:v>26</c:v>
                </c:pt>
                <c:pt idx="5">
                  <c:v>15</c:v>
                </c:pt>
                <c:pt idx="6">
                  <c:v>19</c:v>
                </c:pt>
                <c:pt idx="7">
                  <c:v>12</c:v>
                </c:pt>
                <c:pt idx="8">
                  <c:v>9</c:v>
                </c:pt>
                <c:pt idx="9">
                  <c:v>22</c:v>
                </c:pt>
                <c:pt idx="10">
                  <c:v>13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30"/>
        <c:overlap val="100"/>
        <c:axId val="292163320"/>
        <c:axId val="292168416"/>
      </c:barChart>
      <c:catAx>
        <c:axId val="292163320"/>
        <c:scaling>
          <c:orientation val="minMax"/>
        </c:scaling>
        <c:delete val="0"/>
        <c:axPos val="b"/>
        <c:numFmt formatCode="\ \ \ \ 0\ \ \ \ " sourceLinked="0"/>
        <c:majorTickMark val="in"/>
        <c:minorTickMark val="none"/>
        <c:tickLblPos val="nextTo"/>
        <c:spPr>
          <a:ln w="3603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398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defRPr>
            </a:pPr>
            <a:endParaRPr lang="zh-TW"/>
          </a:p>
        </c:txPr>
        <c:crossAx val="292168416"/>
        <c:crosses val="autoZero"/>
        <c:auto val="1"/>
        <c:lblAlgn val="ctr"/>
        <c:lblOffset val="0"/>
        <c:tickLblSkip val="1"/>
        <c:tickMarkSkip val="10000"/>
        <c:noMultiLvlLbl val="0"/>
      </c:catAx>
      <c:valAx>
        <c:axId val="292168416"/>
        <c:scaling>
          <c:orientation val="minMax"/>
          <c:max val="600"/>
          <c:min val="0"/>
        </c:scaling>
        <c:delete val="0"/>
        <c:axPos val="l"/>
        <c:majorGridlines>
          <c:spPr>
            <a:ln w="3603">
              <a:solidFill>
                <a:schemeClr val="tx1">
                  <a:lumMod val="50000"/>
                  <a:lumOff val="50000"/>
                </a:schemeClr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3603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398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defRPr>
            </a:pPr>
            <a:endParaRPr lang="zh-TW"/>
          </a:p>
        </c:txPr>
        <c:crossAx val="292163320"/>
        <c:crosses val="autoZero"/>
        <c:crossBetween val="between"/>
        <c:majorUnit val="50"/>
      </c:valAx>
      <c:spPr>
        <a:noFill/>
        <a:ln w="3603">
          <a:solidFill>
            <a:schemeClr val="tx1">
              <a:lumMod val="50000"/>
              <a:lumOff val="50000"/>
            </a:schemeClr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2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3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4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ayout>
        <c:manualLayout>
          <c:xMode val="edge"/>
          <c:yMode val="edge"/>
          <c:x val="0.84821220491543359"/>
          <c:y val="0.52905523043571057"/>
          <c:w val="0.10294492391507826"/>
          <c:h val="0.31257483684724852"/>
        </c:manualLayout>
      </c:layout>
      <c:overlay val="0"/>
      <c:spPr>
        <a:noFill/>
        <a:ln w="3603">
          <a:solidFill>
            <a:schemeClr val="tx1"/>
          </a:solidFill>
          <a:prstDash val="solid"/>
        </a:ln>
      </c:spPr>
      <c:txPr>
        <a:bodyPr/>
        <a:lstStyle/>
        <a:p>
          <a:pPr>
            <a:defRPr sz="1198" b="1" i="0" u="none" strike="noStrike" baseline="0">
              <a:solidFill>
                <a:schemeClr val="tx1"/>
              </a:solidFill>
              <a:latin typeface="+mj-lt"/>
              <a:ea typeface="Arial"/>
              <a:cs typeface="Arial"/>
            </a:defRPr>
          </a:pPr>
          <a:endParaRPr lang="zh-TW"/>
        </a:p>
      </c:txPr>
    </c:legend>
    <c:plotVisOnly val="1"/>
    <c:dispBlanksAs val="zero"/>
    <c:showDLblsOverMax val="0"/>
  </c:chart>
  <c:spPr>
    <a:noFill/>
    <a:ln w="3162"/>
  </c:spPr>
  <c:txPr>
    <a:bodyPr/>
    <a:lstStyle/>
    <a:p>
      <a:pPr>
        <a:defRPr sz="2308" b="1" i="0" u="none" strike="noStrike" baseline="0">
          <a:solidFill>
            <a:schemeClr val="tx1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389643-A97E-4039-8E49-63C6A4C2D100}" type="doc">
      <dgm:prSet loTypeId="urn:microsoft.com/office/officeart/2005/8/layout/vList5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0997F31D-FF2C-4D62-9283-165EDFC14485}">
      <dgm:prSet phldrT="[文字]" custT="1"/>
      <dgm:spPr>
        <a:solidFill>
          <a:srgbClr val="FFFF00"/>
        </a:solidFill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F6096AC-D32D-4DED-BEAA-B54081CEDDD2}" type="par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C9997928-60F6-4745-9D86-F5599B128024}" type="sib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4EF43964-CF1F-494A-87C4-C132905FC235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數學系     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27DF0CA1-9869-4390-84FB-5088AF59D217}" type="par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FC3D9C29-CB46-4493-9B3F-9F4EF4E0C9D0}" type="sib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617E42E9-A7C4-4262-B5D7-12C86BDBD9BE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 tIns="468000"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2400" b="1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8925BC11-1830-4242-8B7B-997D0303C5BF}" type="par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D77C7DC5-1016-4F10-9223-EDBE0697399A}" type="sib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6DC4BBCD-0FFE-41EC-A932-4CB5ABDD2CD6}">
      <dgm:prSet phldrT="[文字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0873D005-FB25-46F4-9C1A-E7CD5C451D40}" type="par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A0468D23-1E75-4AF1-9E64-CACEBDCA2EC2}" type="sib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18213112-E309-4E66-95A6-DA72D67586BF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物理學系   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8BE7068-9B46-4D8B-961E-95FC6D24AEF2}" type="par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17723D03-234C-4795-8C97-C31216625C21}" type="sib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4B7BAECF-871E-43D6-846F-0952ACDAA0F0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111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067BA48-3F7F-4BCF-93D0-C586D27FA5DF}" type="sib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AD2FFD9C-34AC-4EAA-B31C-8F5D891A610C}" type="par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491E638F-2FD1-4632-98C7-22F38F062BB3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15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75CED580-CBC8-4AE1-87A2-7A176F4E9A8B}" type="sib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D4865131-4795-4818-864F-D8AC4B57838A}" type="par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2DC30C88-2A54-43F8-AAE6-E7FEDD05C716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1,662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A574DDD-0683-47B0-BD08-44058CD3D37D}" type="sib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E13CD5DB-B58E-46A2-9AD9-76C24184F043}" type="par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7861A6DA-BF35-45B6-9E8D-E1AB76D70D9E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化學系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           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E39ADDFC-4533-482E-9C44-F7A130724664}" type="par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6EFA9514-AD32-48CC-9091-682E3CD3898C}" type="sib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82010E6B-3891-41A8-BCE3-6A60579F6D73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DF53B3D-CF8A-4CDF-AD5D-F0A588312129}" type="parTrans" cxnId="{99026AB1-F200-432E-96BF-2D525DA31297}">
      <dgm:prSet/>
      <dgm:spPr/>
      <dgm:t>
        <a:bodyPr/>
        <a:lstStyle/>
        <a:p>
          <a:endParaRPr lang="zh-TW" altLang="en-US"/>
        </a:p>
      </dgm:t>
    </dgm:pt>
    <dgm:pt modelId="{6352036A-7633-4C62-82B4-0E06E63B4305}" type="sibTrans" cxnId="{99026AB1-F200-432E-96BF-2D525DA31297}">
      <dgm:prSet/>
      <dgm:spPr/>
      <dgm:t>
        <a:bodyPr/>
        <a:lstStyle/>
        <a:p>
          <a:endParaRPr lang="zh-TW" altLang="en-US"/>
        </a:p>
      </dgm:t>
    </dgm:pt>
    <dgm:pt modelId="{5A9F7522-DB80-4E47-BF4D-F3046DE34E76}">
      <dgm:prSet phldrT="[文字]" custT="1"/>
      <dgm:spPr/>
      <dgm:t>
        <a:bodyPr/>
        <a:lstStyle/>
        <a:p>
          <a:pPr algn="l">
            <a:lnSpc>
              <a:spcPts val="28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中研院院士：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24CCA91B-E448-46AB-AA3B-1231EB497CB5}" type="sibTrans" cxnId="{230E47C7-20B9-4AF7-80CA-7C774461CDDC}">
      <dgm:prSet/>
      <dgm:spPr/>
      <dgm:t>
        <a:bodyPr/>
        <a:lstStyle/>
        <a:p>
          <a:endParaRPr lang="zh-TW" altLang="en-US"/>
        </a:p>
      </dgm:t>
    </dgm:pt>
    <dgm:pt modelId="{18AA3A00-BC7F-41A3-AA20-C424B2448FC6}" type="parTrans" cxnId="{230E47C7-20B9-4AF7-80CA-7C774461CDDC}">
      <dgm:prSet/>
      <dgm:spPr/>
      <dgm:t>
        <a:bodyPr/>
        <a:lstStyle/>
        <a:p>
          <a:endParaRPr lang="zh-TW" altLang="en-US"/>
        </a:p>
      </dgm:t>
    </dgm:pt>
    <dgm:pt modelId="{936A536F-38A9-4F39-A358-55318745BD92}">
      <dgm:prSet custT="1"/>
      <dgm:spPr/>
      <dgm:t>
        <a:bodyPr/>
        <a:lstStyle/>
        <a:p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7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E134AD10-E750-4F46-8225-A3C8F2D9CC14}" type="parTrans" cxnId="{777D9626-36C7-4EFD-BF79-60E690F245C3}">
      <dgm:prSet/>
      <dgm:spPr/>
      <dgm:t>
        <a:bodyPr/>
        <a:lstStyle/>
        <a:p>
          <a:endParaRPr lang="zh-TW" altLang="en-US"/>
        </a:p>
      </dgm:t>
    </dgm:pt>
    <dgm:pt modelId="{57604DC2-50AE-4D21-875F-AD492E7DF112}" type="sibTrans" cxnId="{777D9626-36C7-4EFD-BF79-60E690F245C3}">
      <dgm:prSet/>
      <dgm:spPr/>
      <dgm:t>
        <a:bodyPr/>
        <a:lstStyle/>
        <a:p>
          <a:endParaRPr lang="zh-TW" altLang="en-US"/>
        </a:p>
      </dgm:t>
    </dgm:pt>
    <dgm:pt modelId="{5E056067-EC21-4F3A-8775-884A8344D807}">
      <dgm:prSet custT="1"/>
      <dgm:spPr/>
      <dgm:t>
        <a:bodyPr/>
        <a:lstStyle/>
        <a:p>
          <a:r>
            <a:rPr lang="zh-TW" altLang="en-US" sz="2000" b="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10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34D8DA7-2235-45E0-A04A-96DCCE9F6C9C}" type="parTrans" cxnId="{E3B7D79A-BBCA-4154-9CAC-E2D3D32565EE}">
      <dgm:prSet/>
      <dgm:spPr/>
      <dgm:t>
        <a:bodyPr/>
        <a:lstStyle/>
        <a:p>
          <a:endParaRPr lang="zh-TW" altLang="en-US"/>
        </a:p>
      </dgm:t>
    </dgm:pt>
    <dgm:pt modelId="{7652D5F9-0945-4103-9969-D9AB8D01587A}" type="sibTrans" cxnId="{E3B7D79A-BBCA-4154-9CAC-E2D3D32565EE}">
      <dgm:prSet/>
      <dgm:spPr/>
      <dgm:t>
        <a:bodyPr/>
        <a:lstStyle/>
        <a:p>
          <a:endParaRPr lang="zh-TW" altLang="en-US"/>
        </a:p>
      </dgm:t>
    </dgm:pt>
    <dgm:pt modelId="{FDEE9F27-C9EA-4898-9DDB-BE8EA8162144}">
      <dgm:prSet custT="1"/>
      <dgm:spPr/>
      <dgm:t>
        <a:bodyPr/>
        <a:lstStyle/>
        <a:p>
          <a:r>
            <a:rPr lang="zh-TW" altLang="en-US" sz="2000" b="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26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069E1CB-D344-461D-8FBF-00E117C2634A}" type="parTrans" cxnId="{9EB2DECD-9C6F-4DE8-93B9-606A5F426769}">
      <dgm:prSet/>
      <dgm:spPr/>
      <dgm:t>
        <a:bodyPr/>
        <a:lstStyle/>
        <a:p>
          <a:endParaRPr lang="zh-TW" altLang="en-US"/>
        </a:p>
      </dgm:t>
    </dgm:pt>
    <dgm:pt modelId="{E92A0C0E-617E-4944-9668-9AB4E8B848D2}" type="sibTrans" cxnId="{9EB2DECD-9C6F-4DE8-93B9-606A5F426769}">
      <dgm:prSet/>
      <dgm:spPr/>
      <dgm:t>
        <a:bodyPr/>
        <a:lstStyle/>
        <a:p>
          <a:endParaRPr lang="zh-TW" altLang="en-US"/>
        </a:p>
      </dgm:t>
    </dgm:pt>
    <dgm:pt modelId="{60986409-CCDF-4F93-80FA-68AEBD434EE1}">
      <dgm:prSet custT="1"/>
      <dgm:spPr/>
      <dgm:t>
        <a:bodyPr/>
        <a:lstStyle/>
        <a:p>
          <a:r>
            <a:rPr kumimoji="0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itchFamily="2" charset="2"/>
            </a:rPr>
            <a:t>傑出人才講座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12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8FFBDEDF-2E3C-40FE-8A08-4DB83D9B9604}" type="parTrans" cxnId="{DEAAB802-031C-4AC2-A959-9CCAB72C57BF}">
      <dgm:prSet/>
      <dgm:spPr/>
    </dgm:pt>
    <dgm:pt modelId="{72E02703-388D-40CF-A7D0-A96744884340}" type="sibTrans" cxnId="{DEAAB802-031C-4AC2-A959-9CCAB72C57BF}">
      <dgm:prSet/>
      <dgm:spPr/>
    </dgm:pt>
    <dgm:pt modelId="{30E17827-08CC-43CE-AD82-3FC3E2DC2546}" type="pres">
      <dgm:prSet presAssocID="{AB389643-A97E-4039-8E49-63C6A4C2D1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9F1877-4F91-4960-A4D1-2DE6E4DE3297}" type="pres">
      <dgm:prSet presAssocID="{0997F31D-FF2C-4D62-9283-165EDFC14485}" presName="linNode" presStyleCnt="0"/>
      <dgm:spPr/>
    </dgm:pt>
    <dgm:pt modelId="{70B823AE-3C48-48E6-89C9-3CDBA6DC99E5}" type="pres">
      <dgm:prSet presAssocID="{0997F31D-FF2C-4D62-9283-165EDFC14485}" presName="parentText" presStyleLbl="node1" presStyleIdx="0" presStyleCnt="3" custScaleX="82312" custScaleY="105181" custLinFactNeighborX="-186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E42D50-85C4-48B2-8ABA-0998A2BE12AC}" type="pres">
      <dgm:prSet presAssocID="{0997F31D-FF2C-4D62-9283-165EDFC14485}" presName="descendantText" presStyleLbl="alignAccFollowNode1" presStyleIdx="0" presStyleCnt="3" custScaleX="137938" custScaleY="150610" custLinFactNeighborX="-824" custLinFactNeighborY="-2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881855-2C44-4C3D-9B14-F809A4507F6E}" type="pres">
      <dgm:prSet presAssocID="{C9997928-60F6-4745-9D86-F5599B128024}" presName="sp" presStyleCnt="0"/>
      <dgm:spPr/>
    </dgm:pt>
    <dgm:pt modelId="{600C5651-2D96-4B31-979D-4BD102ACAE5C}" type="pres">
      <dgm:prSet presAssocID="{617E42E9-A7C4-4262-B5D7-12C86BDBD9BE}" presName="linNode" presStyleCnt="0"/>
      <dgm:spPr/>
    </dgm:pt>
    <dgm:pt modelId="{588E013D-BA6F-4776-A0E3-164A2640C5EC}" type="pres">
      <dgm:prSet presAssocID="{617E42E9-A7C4-4262-B5D7-12C86BDBD9BE}" presName="parentText" presStyleLbl="node1" presStyleIdx="1" presStyleCnt="3" custScaleX="69720" custScaleY="7523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D74DC4-3915-43FA-8C99-44EB2A330844}" type="pres">
      <dgm:prSet presAssocID="{617E42E9-A7C4-4262-B5D7-12C86BDBD9BE}" presName="descendantText" presStyleLbl="alignAccFollowNode1" presStyleIdx="1" presStyleCnt="3" custScaleX="115941" custScaleY="126649" custLinFactNeighborX="-1104" custLinFactNeighborY="-1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D527A8-CBCD-4151-97F1-9DEA2D8E733E}" type="pres">
      <dgm:prSet presAssocID="{D77C7DC5-1016-4F10-9223-EDBE0697399A}" presName="sp" presStyleCnt="0"/>
      <dgm:spPr/>
    </dgm:pt>
    <dgm:pt modelId="{B13C186E-212E-4E9A-9D06-2B7C6CF2652C}" type="pres">
      <dgm:prSet presAssocID="{6DC4BBCD-0FFE-41EC-A932-4CB5ABDD2CD6}" presName="linNode" presStyleCnt="0"/>
      <dgm:spPr/>
    </dgm:pt>
    <dgm:pt modelId="{C9182BE2-F3F1-49A1-AAF3-79C99027A89B}" type="pres">
      <dgm:prSet presAssocID="{6DC4BBCD-0FFE-41EC-A932-4CB5ABDD2CD6}" presName="parentText" presStyleLbl="node1" presStyleIdx="2" presStyleCnt="3" custScaleX="7015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544493-CFAE-4128-81F0-5D24D6EF16CE}" type="pres">
      <dgm:prSet presAssocID="{6DC4BBCD-0FFE-41EC-A932-4CB5ABDD2CD6}" presName="descendantText" presStyleLbl="alignAccFollowNode1" presStyleIdx="2" presStyleCnt="3" custScaleX="116152" custScaleY="201262" custLinFactNeighborX="-1828" custLinFactNeighborY="106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EAAB802-031C-4AC2-A959-9CCAB72C57BF}" srcId="{6DC4BBCD-0FFE-41EC-A932-4CB5ABDD2CD6}" destId="{60986409-CCDF-4F93-80FA-68AEBD434EE1}" srcOrd="3" destOrd="0" parTransId="{8FFBDEDF-2E3C-40FE-8A08-4DB83D9B9604}" sibTransId="{72E02703-388D-40CF-A7D0-A96744884340}"/>
    <dgm:cxn modelId="{3E894A3A-D8F5-4DBE-972F-67EEDFFBCD7F}" type="presOf" srcId="{491E638F-2FD1-4632-98C7-22F38F062BB3}" destId="{96D74DC4-3915-43FA-8C99-44EB2A330844}" srcOrd="0" destOrd="2" presId="urn:microsoft.com/office/officeart/2005/8/layout/vList5"/>
    <dgm:cxn modelId="{84804006-B79B-4C59-BED3-B36F2537B15D}" type="presOf" srcId="{82010E6B-3891-41A8-BCE3-6A60579F6D73}" destId="{4DE42D50-85C4-48B2-8ABA-0998A2BE12AC}" srcOrd="0" destOrd="3" presId="urn:microsoft.com/office/officeart/2005/8/layout/vList5"/>
    <dgm:cxn modelId="{E2DC4E47-63E2-47D1-A1D8-96F9FF0899F4}" srcId="{617E42E9-A7C4-4262-B5D7-12C86BDBD9BE}" destId="{491E638F-2FD1-4632-98C7-22F38F062BB3}" srcOrd="2" destOrd="0" parTransId="{D4865131-4795-4818-864F-D8AC4B57838A}" sibTransId="{75CED580-CBC8-4AE1-87A2-7A176F4E9A8B}"/>
    <dgm:cxn modelId="{2ED8787E-087E-4C90-9FD8-0B7BED956804}" type="presOf" srcId="{FDEE9F27-C9EA-4898-9DDB-BE8EA8162144}" destId="{F4544493-CFAE-4128-81F0-5D24D6EF16CE}" srcOrd="0" destOrd="4" presId="urn:microsoft.com/office/officeart/2005/8/layout/vList5"/>
    <dgm:cxn modelId="{F79C8A10-D03B-4743-8026-469495366BDF}" srcId="{617E42E9-A7C4-4262-B5D7-12C86BDBD9BE}" destId="{2DC30C88-2A54-43F8-AAE6-E7FEDD05C716}" srcOrd="1" destOrd="0" parTransId="{E13CD5DB-B58E-46A2-9AD9-76C24184F043}" sibTransId="{BA574DDD-0683-47B0-BD08-44058CD3D37D}"/>
    <dgm:cxn modelId="{EC89306D-FF3A-48F4-B63A-C3AD14A3EAB1}" type="presOf" srcId="{2DC30C88-2A54-43F8-AAE6-E7FEDD05C716}" destId="{96D74DC4-3915-43FA-8C99-44EB2A330844}" srcOrd="0" destOrd="1" presId="urn:microsoft.com/office/officeart/2005/8/layout/vList5"/>
    <dgm:cxn modelId="{D7E1BAAA-9882-4D84-BE22-EC5D5A678012}" type="presOf" srcId="{0997F31D-FF2C-4D62-9283-165EDFC14485}" destId="{70B823AE-3C48-48E6-89C9-3CDBA6DC99E5}" srcOrd="0" destOrd="0" presId="urn:microsoft.com/office/officeart/2005/8/layout/vList5"/>
    <dgm:cxn modelId="{71B3D022-684A-4C3A-8B30-60E9F9549CD2}" type="presOf" srcId="{AB389643-A97E-4039-8E49-63C6A4C2D100}" destId="{30E17827-08CC-43CE-AD82-3FC3E2DC2546}" srcOrd="0" destOrd="0" presId="urn:microsoft.com/office/officeart/2005/8/layout/vList5"/>
    <dgm:cxn modelId="{B8164C0D-6BA4-49C4-AF6E-80EBAD5A0320}" type="presOf" srcId="{7861A6DA-BF35-45B6-9E8D-E1AB76D70D9E}" destId="{4DE42D50-85C4-48B2-8ABA-0998A2BE12AC}" srcOrd="0" destOrd="2" presId="urn:microsoft.com/office/officeart/2005/8/layout/vList5"/>
    <dgm:cxn modelId="{8877499B-21A2-4955-8B02-47B7F5BFE6FB}" type="presOf" srcId="{5E056067-EC21-4F3A-8775-884A8344D807}" destId="{F4544493-CFAE-4128-81F0-5D24D6EF16CE}" srcOrd="0" destOrd="2" presId="urn:microsoft.com/office/officeart/2005/8/layout/vList5"/>
    <dgm:cxn modelId="{E3B7D79A-BBCA-4154-9CAC-E2D3D32565EE}" srcId="{6DC4BBCD-0FFE-41EC-A932-4CB5ABDD2CD6}" destId="{5E056067-EC21-4F3A-8775-884A8344D807}" srcOrd="2" destOrd="0" parTransId="{934D8DA7-2235-45E0-A04A-96DCCE9F6C9C}" sibTransId="{7652D5F9-0945-4103-9969-D9AB8D01587A}"/>
    <dgm:cxn modelId="{B9004574-E864-4C0E-A7B6-19B0FBACD5CB}" type="presOf" srcId="{5A9F7522-DB80-4E47-BF4D-F3046DE34E76}" destId="{F4544493-CFAE-4128-81F0-5D24D6EF16CE}" srcOrd="0" destOrd="0" presId="urn:microsoft.com/office/officeart/2005/8/layout/vList5"/>
    <dgm:cxn modelId="{44C04BFB-5258-4436-BEA9-BBE431624118}" type="presOf" srcId="{617E42E9-A7C4-4262-B5D7-12C86BDBD9BE}" destId="{588E013D-BA6F-4776-A0E3-164A2640C5EC}" srcOrd="0" destOrd="0" presId="urn:microsoft.com/office/officeart/2005/8/layout/vList5"/>
    <dgm:cxn modelId="{314C7644-41D0-40EB-A89D-B88DBA103B85}" srcId="{AB389643-A97E-4039-8E49-63C6A4C2D100}" destId="{0997F31D-FF2C-4D62-9283-165EDFC14485}" srcOrd="0" destOrd="0" parTransId="{DF6096AC-D32D-4DED-BEAA-B54081CEDDD2}" sibTransId="{C9997928-60F6-4745-9D86-F5599B128024}"/>
    <dgm:cxn modelId="{760B7BA7-1230-4D53-9101-BDD3ACE8930A}" srcId="{AB389643-A97E-4039-8E49-63C6A4C2D100}" destId="{6DC4BBCD-0FFE-41EC-A932-4CB5ABDD2CD6}" srcOrd="2" destOrd="0" parTransId="{0873D005-FB25-46F4-9C1A-E7CD5C451D40}" sibTransId="{A0468D23-1E75-4AF1-9E64-CACEBDCA2EC2}"/>
    <dgm:cxn modelId="{4119651D-CE97-495F-A81F-19C1D031DF3B}" type="presOf" srcId="{60986409-CCDF-4F93-80FA-68AEBD434EE1}" destId="{F4544493-CFAE-4128-81F0-5D24D6EF16CE}" srcOrd="0" destOrd="3" presId="urn:microsoft.com/office/officeart/2005/8/layout/vList5"/>
    <dgm:cxn modelId="{20A9768E-05A2-4C99-9426-E450858CA75D}" type="presOf" srcId="{6DC4BBCD-0FFE-41EC-A932-4CB5ABDD2CD6}" destId="{C9182BE2-F3F1-49A1-AAF3-79C99027A89B}" srcOrd="0" destOrd="0" presId="urn:microsoft.com/office/officeart/2005/8/layout/vList5"/>
    <dgm:cxn modelId="{69DBE5D8-B794-4BAF-AA19-973ECCA9971F}" srcId="{0997F31D-FF2C-4D62-9283-165EDFC14485}" destId="{7861A6DA-BF35-45B6-9E8D-E1AB76D70D9E}" srcOrd="2" destOrd="0" parTransId="{E39ADDFC-4533-482E-9C44-F7A130724664}" sibTransId="{6EFA9514-AD32-48CC-9091-682E3CD3898C}"/>
    <dgm:cxn modelId="{99026AB1-F200-432E-96BF-2D525DA31297}" srcId="{0997F31D-FF2C-4D62-9283-165EDFC14485}" destId="{82010E6B-3891-41A8-BCE3-6A60579F6D73}" srcOrd="3" destOrd="0" parTransId="{4DF53B3D-CF8A-4CDF-AD5D-F0A588312129}" sibTransId="{6352036A-7633-4C62-82B4-0E06E63B4305}"/>
    <dgm:cxn modelId="{38077233-7F5E-4616-AF48-64CAD5F56695}" type="presOf" srcId="{18213112-E309-4E66-95A6-DA72D67586BF}" destId="{4DE42D50-85C4-48B2-8ABA-0998A2BE12AC}" srcOrd="0" destOrd="1" presId="urn:microsoft.com/office/officeart/2005/8/layout/vList5"/>
    <dgm:cxn modelId="{69EDEA16-989A-4974-BA42-AF5E1852BCC6}" srcId="{AB389643-A97E-4039-8E49-63C6A4C2D100}" destId="{617E42E9-A7C4-4262-B5D7-12C86BDBD9BE}" srcOrd="1" destOrd="0" parTransId="{8925BC11-1830-4242-8B7B-997D0303C5BF}" sibTransId="{D77C7DC5-1016-4F10-9223-EDBE0697399A}"/>
    <dgm:cxn modelId="{BC2CF6AC-D178-4102-8537-B091194964BF}" srcId="{0997F31D-FF2C-4D62-9283-165EDFC14485}" destId="{18213112-E309-4E66-95A6-DA72D67586BF}" srcOrd="1" destOrd="0" parTransId="{48BE7068-9B46-4D8B-961E-95FC6D24AEF2}" sibTransId="{17723D03-234C-4795-8C97-C31216625C21}"/>
    <dgm:cxn modelId="{469DE798-E4D7-4337-8619-012AF38A6C27}" srcId="{0997F31D-FF2C-4D62-9283-165EDFC14485}" destId="{4EF43964-CF1F-494A-87C4-C132905FC235}" srcOrd="0" destOrd="0" parTransId="{27DF0CA1-9869-4390-84FB-5088AF59D217}" sibTransId="{FC3D9C29-CB46-4493-9B3F-9F4EF4E0C9D0}"/>
    <dgm:cxn modelId="{777D9626-36C7-4EFD-BF79-60E690F245C3}" srcId="{6DC4BBCD-0FFE-41EC-A932-4CB5ABDD2CD6}" destId="{936A536F-38A9-4F39-A358-55318745BD92}" srcOrd="1" destOrd="0" parTransId="{E134AD10-E750-4F46-8225-A3C8F2D9CC14}" sibTransId="{57604DC2-50AE-4D21-875F-AD492E7DF112}"/>
    <dgm:cxn modelId="{E8BEF045-FD87-4B06-ADE9-3EF7805DCF0A}" type="presOf" srcId="{4B7BAECF-871E-43D6-846F-0952ACDAA0F0}" destId="{96D74DC4-3915-43FA-8C99-44EB2A330844}" srcOrd="0" destOrd="0" presId="urn:microsoft.com/office/officeart/2005/8/layout/vList5"/>
    <dgm:cxn modelId="{8D1D5B1A-8BBD-42EA-B680-31CDBA8689F6}" srcId="{617E42E9-A7C4-4262-B5D7-12C86BDBD9BE}" destId="{4B7BAECF-871E-43D6-846F-0952ACDAA0F0}" srcOrd="0" destOrd="0" parTransId="{AD2FFD9C-34AC-4EAA-B31C-8F5D891A610C}" sibTransId="{4067BA48-3F7F-4BCF-93D0-C586D27FA5DF}"/>
    <dgm:cxn modelId="{349389A1-2A7D-4875-AF8E-E5586AB6858B}" type="presOf" srcId="{4EF43964-CF1F-494A-87C4-C132905FC235}" destId="{4DE42D50-85C4-48B2-8ABA-0998A2BE12AC}" srcOrd="0" destOrd="0" presId="urn:microsoft.com/office/officeart/2005/8/layout/vList5"/>
    <dgm:cxn modelId="{DB7428CE-6CC3-4C10-A9AA-006B77308D0C}" type="presOf" srcId="{936A536F-38A9-4F39-A358-55318745BD92}" destId="{F4544493-CFAE-4128-81F0-5D24D6EF16CE}" srcOrd="0" destOrd="1" presId="urn:microsoft.com/office/officeart/2005/8/layout/vList5"/>
    <dgm:cxn modelId="{9EB2DECD-9C6F-4DE8-93B9-606A5F426769}" srcId="{6DC4BBCD-0FFE-41EC-A932-4CB5ABDD2CD6}" destId="{FDEE9F27-C9EA-4898-9DDB-BE8EA8162144}" srcOrd="4" destOrd="0" parTransId="{B069E1CB-D344-461D-8FBF-00E117C2634A}" sibTransId="{E92A0C0E-617E-4944-9668-9AB4E8B848D2}"/>
    <dgm:cxn modelId="{230E47C7-20B9-4AF7-80CA-7C774461CDDC}" srcId="{6DC4BBCD-0FFE-41EC-A932-4CB5ABDD2CD6}" destId="{5A9F7522-DB80-4E47-BF4D-F3046DE34E76}" srcOrd="0" destOrd="0" parTransId="{18AA3A00-BC7F-41A3-AA20-C424B2448FC6}" sibTransId="{24CCA91B-E448-46AB-AA3B-1231EB497CB5}"/>
    <dgm:cxn modelId="{7169FC10-9870-4C40-8A1B-C080CFBA28E0}" type="presParOf" srcId="{30E17827-08CC-43CE-AD82-3FC3E2DC2546}" destId="{589F1877-4F91-4960-A4D1-2DE6E4DE3297}" srcOrd="0" destOrd="0" presId="urn:microsoft.com/office/officeart/2005/8/layout/vList5"/>
    <dgm:cxn modelId="{222726FE-6949-4C62-A102-5AD31C70F718}" type="presParOf" srcId="{589F1877-4F91-4960-A4D1-2DE6E4DE3297}" destId="{70B823AE-3C48-48E6-89C9-3CDBA6DC99E5}" srcOrd="0" destOrd="0" presId="urn:microsoft.com/office/officeart/2005/8/layout/vList5"/>
    <dgm:cxn modelId="{135EE782-83CC-49D7-8ECE-F286B4EC4955}" type="presParOf" srcId="{589F1877-4F91-4960-A4D1-2DE6E4DE3297}" destId="{4DE42D50-85C4-48B2-8ABA-0998A2BE12AC}" srcOrd="1" destOrd="0" presId="urn:microsoft.com/office/officeart/2005/8/layout/vList5"/>
    <dgm:cxn modelId="{0252E009-3B37-4CE9-ABE0-3CD5F9EAC6A3}" type="presParOf" srcId="{30E17827-08CC-43CE-AD82-3FC3E2DC2546}" destId="{59881855-2C44-4C3D-9B14-F809A4507F6E}" srcOrd="1" destOrd="0" presId="urn:microsoft.com/office/officeart/2005/8/layout/vList5"/>
    <dgm:cxn modelId="{D6FAEB68-8CC6-41BA-BE11-ECC3EDB88B31}" type="presParOf" srcId="{30E17827-08CC-43CE-AD82-3FC3E2DC2546}" destId="{600C5651-2D96-4B31-979D-4BD102ACAE5C}" srcOrd="2" destOrd="0" presId="urn:microsoft.com/office/officeart/2005/8/layout/vList5"/>
    <dgm:cxn modelId="{B5EB48E0-69B9-45D8-AB6F-663E8986B54D}" type="presParOf" srcId="{600C5651-2D96-4B31-979D-4BD102ACAE5C}" destId="{588E013D-BA6F-4776-A0E3-164A2640C5EC}" srcOrd="0" destOrd="0" presId="urn:microsoft.com/office/officeart/2005/8/layout/vList5"/>
    <dgm:cxn modelId="{B5AEAB60-D6D5-47B4-B8D7-5DD3FA8D5D80}" type="presParOf" srcId="{600C5651-2D96-4B31-979D-4BD102ACAE5C}" destId="{96D74DC4-3915-43FA-8C99-44EB2A330844}" srcOrd="1" destOrd="0" presId="urn:microsoft.com/office/officeart/2005/8/layout/vList5"/>
    <dgm:cxn modelId="{8FAAAA7F-6A83-4CCE-892F-B6F5B4A56FC8}" type="presParOf" srcId="{30E17827-08CC-43CE-AD82-3FC3E2DC2546}" destId="{21D527A8-CBCD-4151-97F1-9DEA2D8E733E}" srcOrd="3" destOrd="0" presId="urn:microsoft.com/office/officeart/2005/8/layout/vList5"/>
    <dgm:cxn modelId="{C3DE5395-0DAF-42A1-A398-0C005A7F5C30}" type="presParOf" srcId="{30E17827-08CC-43CE-AD82-3FC3E2DC2546}" destId="{B13C186E-212E-4E9A-9D06-2B7C6CF2652C}" srcOrd="4" destOrd="0" presId="urn:microsoft.com/office/officeart/2005/8/layout/vList5"/>
    <dgm:cxn modelId="{D4C6A3F0-67DD-40F9-8070-399BBC90C840}" type="presParOf" srcId="{B13C186E-212E-4E9A-9D06-2B7C6CF2652C}" destId="{C9182BE2-F3F1-49A1-AAF3-79C99027A89B}" srcOrd="0" destOrd="0" presId="urn:microsoft.com/office/officeart/2005/8/layout/vList5"/>
    <dgm:cxn modelId="{C91BC8EB-1A15-478D-8BF9-C8038FD4C3E3}" type="presParOf" srcId="{B13C186E-212E-4E9A-9D06-2B7C6CF2652C}" destId="{F4544493-CFAE-4128-81F0-5D24D6EF16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0.574</cdr:x>
      <cdr:y>0.5055</cdr:y>
    </cdr:from>
    <cdr:to>
      <cdr:x>0.57725</cdr:x>
      <cdr:y>0.54775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95733" y="2693750"/>
          <a:ext cx="38895" cy="2055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zh-TW" alt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988E7DD-8933-4434-9A12-CCAAD0D1D45F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89CB6DE-DC34-42AF-A5B2-7E661D9ED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1361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D877E232-5BD3-474B-93D4-BBE4BE861F87}" type="datetimeFigureOut">
              <a:rPr lang="zh-TW" altLang="en-US" smtClean="0"/>
              <a:pPr/>
              <a:t>2020/11/23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82EF382-94E5-4172-8ACD-912DFC53CC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91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438159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76210" indent="-29842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95266" indent="-23810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73055" indent="-23810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152431" indent="-23810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609585" indent="-2381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3066738" indent="-2381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523892" indent="-2381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981046" indent="-2381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0B5578F-494B-407A-8C8F-6989D3B59D71}" type="slidenum">
              <a:rPr kumimoji="1" lang="en-US" altLang="zh-TW" sz="1300">
                <a:solidFill>
                  <a:srgbClr val="000000"/>
                </a:solidFill>
                <a:latin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kumimoji="1" lang="en-US" altLang="zh-TW" sz="13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12788" y="746125"/>
            <a:ext cx="5372100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1419213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3313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87769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2012-1125-PPT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8488"/>
            <a:ext cx="9906000" cy="68495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253253" y="4611760"/>
            <a:ext cx="2848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國立清華大學</a:t>
            </a: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校務發展諮詢委員會簡報</a:t>
            </a: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日期：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2020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11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五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)   </a:t>
            </a:r>
            <a:endParaRPr lang="zh-TW" altLang="en-US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標題 1"/>
          <p:cNvSpPr>
            <a:spLocks noGrp="1"/>
          </p:cNvSpPr>
          <p:nvPr>
            <p:ph type="ctrTitle"/>
          </p:nvPr>
        </p:nvSpPr>
        <p:spPr>
          <a:xfrm>
            <a:off x="3370729" y="2117445"/>
            <a:ext cx="6535271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6" name="副標題 2"/>
          <p:cNvSpPr>
            <a:spLocks noGrp="1"/>
          </p:cNvSpPr>
          <p:nvPr>
            <p:ph type="subTitle" idx="1"/>
          </p:nvPr>
        </p:nvSpPr>
        <p:spPr>
          <a:xfrm>
            <a:off x="3989294" y="4853882"/>
            <a:ext cx="5549154" cy="1146468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436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1713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802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5696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812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00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557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232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604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6821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54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236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2012-1125-PPT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244"/>
            <a:ext cx="9906000" cy="6849512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801504"/>
            <a:ext cx="8915400" cy="4324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134333" y="6533080"/>
            <a:ext cx="771667" cy="320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/>
  <p:txStyles>
    <p:titleStyle>
      <a:lvl1pPr algn="l" defTabSz="914400" rtl="0" eaLnBrk="1" latinLnBrk="0" hangingPunct="1">
        <a:spcBef>
          <a:spcPct val="0"/>
        </a:spcBef>
        <a:spcAft>
          <a:spcPts val="1200"/>
        </a:spcAft>
        <a:buNone/>
        <a:defRPr sz="4400" b="1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n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l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SzPct val="65000"/>
        <a:buFont typeface="Wingdings" pitchFamily="2" charset="2"/>
        <a:buChar char="u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»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D748C-CF26-478A-A4D5-63559EBC20A4}" type="datetimeFigureOut">
              <a:rPr lang="zh-TW" altLang="en-US" smtClean="0"/>
              <a:t>2020/11/23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59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3370729" y="1767822"/>
            <a:ext cx="6535271" cy="2387600"/>
          </a:xfrm>
        </p:spPr>
        <p:txBody>
          <a:bodyPr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zh-TW" altLang="en-US" sz="3600" dirty="0" smtClean="0">
                <a:solidFill>
                  <a:srgbClr val="CC3300"/>
                </a:solidFill>
              </a:rPr>
              <a:t>理學院</a:t>
            </a:r>
            <a:r>
              <a:rPr lang="en-US" altLang="zh-TW" sz="3600" dirty="0">
                <a:solidFill>
                  <a:srgbClr val="CC3300"/>
                </a:solidFill>
              </a:rPr>
              <a:t/>
            </a:r>
            <a:br>
              <a:rPr lang="en-US" altLang="zh-TW" sz="3600" dirty="0">
                <a:solidFill>
                  <a:srgbClr val="CC3300"/>
                </a:solidFill>
              </a:rPr>
            </a:br>
            <a:r>
              <a:rPr lang="zh-TW" altLang="en-US" sz="3600" dirty="0">
                <a:solidFill>
                  <a:srgbClr val="CC3300"/>
                </a:solidFill>
              </a:rPr>
              <a:t>願景、現況、規劃</a:t>
            </a:r>
            <a:br>
              <a:rPr lang="zh-TW" altLang="en-US" sz="3600" dirty="0">
                <a:solidFill>
                  <a:srgbClr val="CC3300"/>
                </a:solidFill>
              </a:rPr>
            </a:br>
            <a:r>
              <a:rPr lang="en-US" altLang="zh-TW" sz="3600" dirty="0">
                <a:solidFill>
                  <a:srgbClr val="000066"/>
                </a:solidFill>
              </a:rPr>
              <a:t>College of Science, NTHU</a:t>
            </a:r>
            <a:br>
              <a:rPr lang="en-US" altLang="zh-TW" sz="3600" dirty="0">
                <a:solidFill>
                  <a:srgbClr val="000066"/>
                </a:solidFill>
              </a:rPr>
            </a:br>
            <a:r>
              <a:rPr lang="en-US" altLang="zh-TW" sz="3600" dirty="0">
                <a:solidFill>
                  <a:srgbClr val="000066"/>
                </a:solidFill>
              </a:rPr>
              <a:t> Vision, Status and Planning </a:t>
            </a:r>
            <a:endParaRPr lang="zh-TW" altLang="en-US" sz="3600" dirty="0">
              <a:solidFill>
                <a:srgbClr val="FF3300"/>
              </a:solidFill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4063253" y="3917070"/>
            <a:ext cx="5549154" cy="1146468"/>
          </a:xfrm>
        </p:spPr>
        <p:txBody>
          <a:bodyPr>
            <a:noAutofit/>
          </a:bodyPr>
          <a:lstStyle/>
          <a:p>
            <a:pPr>
              <a:lnSpc>
                <a:spcPts val="2500"/>
              </a:lnSpc>
            </a:pPr>
            <a:endParaRPr lang="zh-TW" altLang="en-US" sz="2400" dirty="0">
              <a:solidFill>
                <a:srgbClr val="FF3300"/>
              </a:solidFill>
            </a:endParaRPr>
          </a:p>
          <a:p>
            <a:pPr>
              <a:lnSpc>
                <a:spcPts val="2500"/>
              </a:lnSpc>
            </a:pPr>
            <a:r>
              <a:rPr lang="zh-TW" altLang="en-US" sz="2400" dirty="0" smtClean="0">
                <a:solidFill>
                  <a:srgbClr val="002060"/>
                </a:solidFill>
              </a:rPr>
              <a:t>蔡孟傑 </a:t>
            </a:r>
            <a:r>
              <a:rPr lang="en-US" altLang="zh-TW" sz="2400" dirty="0" smtClean="0">
                <a:solidFill>
                  <a:srgbClr val="002060"/>
                </a:solidFill>
              </a:rPr>
              <a:t>(</a:t>
            </a:r>
            <a:r>
              <a:rPr lang="en-US" altLang="zh-TW" sz="2400" dirty="0">
                <a:solidFill>
                  <a:srgbClr val="002060"/>
                </a:solidFill>
              </a:rPr>
              <a:t>M. K. Chuah </a:t>
            </a:r>
            <a:r>
              <a:rPr lang="en-US" altLang="zh-TW" sz="2400" dirty="0" smtClean="0">
                <a:solidFill>
                  <a:srgbClr val="002060"/>
                </a:solidFill>
              </a:rPr>
              <a:t>) </a:t>
            </a:r>
            <a:r>
              <a:rPr lang="en-US" altLang="zh-TW" sz="2400" dirty="0">
                <a:solidFill>
                  <a:srgbClr val="002060"/>
                </a:solidFill>
              </a:rPr>
              <a:t>(</a:t>
            </a:r>
            <a:r>
              <a:rPr lang="en-US" altLang="zh-TW" sz="2400" dirty="0" smtClean="0">
                <a:solidFill>
                  <a:srgbClr val="002060"/>
                </a:solidFill>
              </a:rPr>
              <a:t>11/2020</a:t>
            </a:r>
            <a:r>
              <a:rPr lang="en-US" altLang="zh-TW" sz="2400" dirty="0" smtClean="0">
                <a:solidFill>
                  <a:srgbClr val="000066"/>
                </a:solidFill>
              </a:rPr>
              <a:t>)</a:t>
            </a:r>
            <a:endParaRPr lang="en-US" altLang="zh-TW" sz="2400" dirty="0">
              <a:solidFill>
                <a:srgbClr val="000066"/>
              </a:solidFill>
            </a:endParaRPr>
          </a:p>
          <a:p>
            <a:pPr>
              <a:lnSpc>
                <a:spcPts val="2500"/>
              </a:lnSpc>
            </a:pPr>
            <a:r>
              <a:rPr lang="en-US" altLang="zh-TW" sz="2400" u="sng" dirty="0" smtClean="0">
                <a:solidFill>
                  <a:srgbClr val="CC3300"/>
                </a:solidFill>
              </a:rPr>
              <a:t>http</a:t>
            </a:r>
            <a:r>
              <a:rPr lang="en-US" altLang="zh-TW" sz="2400" u="sng" dirty="0">
                <a:solidFill>
                  <a:srgbClr val="CC3300"/>
                </a:solidFill>
              </a:rPr>
              <a:t>://science.nthu.edu.tw</a:t>
            </a:r>
            <a:endParaRPr lang="zh-TW" altLang="en-US" sz="2400" u="sng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83576" y="1756567"/>
            <a:ext cx="9557240" cy="4721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defRPr/>
            </a:pP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目標一：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推動理學院下一世代研究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領域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組成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卓越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研究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3400"/>
              </a:lnSpc>
              <a:defRPr/>
            </a:pP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      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團隊</a:t>
            </a:r>
            <a: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行動方案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一：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基礎研究，增進產業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連結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「前瞻量子科技研究中心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物理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           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「前瞻物質基礎與應用科學中心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化學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校內及校外數據科學研究之連結統並推動數據科學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在其他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領域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之實驗課程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(DS+X Project)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建置統計開放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eaLnBrk="0" hangingPunct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「台灣聯大國際天文研究中心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天文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         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「科學計算與人工智慧研究群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科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3459171" y="304032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1200"/>
              </a:spcAft>
              <a:buNone/>
              <a:defRPr sz="4400" b="1" kern="1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endParaRPr lang="zh-TW" altLang="en-US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91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3459171" y="304032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1200"/>
              </a:spcAft>
              <a:buNone/>
              <a:defRPr sz="4400" b="1" kern="1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endParaRPr lang="zh-TW" altLang="en-US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48235" y="1907285"/>
            <a:ext cx="8211671" cy="3111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行動</a:t>
            </a:r>
            <a:r>
              <a:rPr lang="zh-TW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二：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執行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「國際競爭重點領域人才培育計畫」重點研究專案：</a:t>
            </a: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資訊與計算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天文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綠色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化學的應用與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挑戰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化學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所國際競爭重點領域人才培育補助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計畫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凝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態及原分光物理高等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研究中心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物理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/>
              <a:t> 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76380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6956" y="1719992"/>
            <a:ext cx="89368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defRPr/>
            </a:pPr>
            <a:r>
              <a:rPr lang="zh-TW" altLang="zh-TW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行動</a:t>
            </a:r>
            <a:r>
              <a:rPr lang="zh-TW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三：</a:t>
            </a:r>
            <a:endParaRPr lang="en-US" altLang="zh-TW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配合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學校訂定新聘教師激勵薪資，積極延攬學術優異人才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加入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理學院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，並給予有研究潛力之年輕教師重點栽培，在教學、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、住宿等建立完整補助及開辦制度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，積極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籌募新聘教師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開辦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費。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積極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留任優秀教師及延攬享譽國際優秀學者為理學院專任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教授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榮譽講座教授。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協助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擴展新的尖端領域，組成研究團隊，以便研究能量能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發揮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乘作用，並增加研究的深度及廣度</a:t>
            </a:r>
            <a:r>
              <a:rPr lang="zh-TW" altLang="zh-TW" sz="2400" dirty="0"/>
              <a:t>。</a:t>
            </a:r>
          </a:p>
          <a:p>
            <a:pPr>
              <a:lnSpc>
                <a:spcPts val="3000"/>
              </a:lnSpc>
              <a:defRPr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52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04445" y="1929762"/>
            <a:ext cx="85197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目標二：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推動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跨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領域研究、課程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及招生，以培育多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專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      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長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人才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。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3600"/>
              </a:lnSpc>
            </a:pPr>
            <a:r>
              <a:rPr lang="zh-TW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行動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方案：</a:t>
            </a: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跨領域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聘任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跨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領域教師</a:t>
            </a: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理學院跨領域學士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招生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理學院跨領域學士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>
              <a:lnSpc>
                <a:spcPts val="3600"/>
              </a:lnSpc>
            </a:pP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72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605367" y="758827"/>
            <a:ext cx="45746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2400">
              <a:latin typeface="Tahoma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1006079" y="758827"/>
            <a:ext cx="398992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2400">
              <a:latin typeface="Tahoma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gray">
          <a:xfrm>
            <a:off x="844418" y="228603"/>
            <a:ext cx="34396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2400">
              <a:latin typeface="Tahoma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gray">
          <a:xfrm>
            <a:off x="498741" y="1019175"/>
            <a:ext cx="8911960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2400">
              <a:latin typeface="Tahoma" pitchFamily="34" charset="0"/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84731" y="1557341"/>
            <a:ext cx="951732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endParaRPr lang="en-US" altLang="zh-TW" sz="1600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3080" name="Text Box 29"/>
          <p:cNvSpPr txBox="1">
            <a:spLocks noChangeArrowheads="1"/>
          </p:cNvSpPr>
          <p:nvPr/>
        </p:nvSpPr>
        <p:spPr bwMode="auto">
          <a:xfrm>
            <a:off x="335224" y="1878252"/>
            <a:ext cx="912693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/>
            <a:endParaRPr lang="en-US" altLang="zh-TW" sz="4400" b="1" dirty="0">
              <a:solidFill>
                <a:srgbClr val="CC3300"/>
              </a:solidFill>
              <a:latin typeface="Arial" charset="0"/>
            </a:endParaRPr>
          </a:p>
          <a:p>
            <a:pPr marL="282575" indent="-282575"/>
            <a:endParaRPr lang="en-US" altLang="zh-TW" sz="24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05367" y="1844678"/>
            <a:ext cx="8967102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聘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zh-TW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醫生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新竹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馬偕醫院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）：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26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林柏霖醫生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楊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翔惟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賴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堯暉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劉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俞旻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2600"/>
              </a:lnSpc>
            </a:pP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二、增設跨領域第一專長：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前瞻材料、數據</a:t>
            </a:r>
            <a:r>
              <a:rPr lang="zh-TW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科學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       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在既有理學院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學士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班架構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下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，除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數學、物理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、化學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專長外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，另外增加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瞻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材料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數據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科學兩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個跨領域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，目前共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27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位學生選為第一專長。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度增</a:t>
            </a:r>
            <a:r>
              <a:rPr lang="zh-TW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設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跨領域</a:t>
            </a:r>
            <a:r>
              <a:rPr lang="zh-TW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量子科技暨尖端材料博士學位學程</a:t>
            </a:r>
            <a:r>
              <a:rPr lang="zh-TW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教育部補助大學校院產學合作培育博士級研發人才計畫，獲得通過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量子科技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暨尖端材料博士學位學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每年預算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360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萬，收取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博士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生並與業界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和合作培育量子科技人才。本學程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日經教育部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准，預計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學年度增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設博士學位學程正式招生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000"/>
              </a:lnSpc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584365" y="281484"/>
            <a:ext cx="912693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/>
            <a:r>
              <a:rPr lang="zh-TW" altLang="en-US" sz="4400" b="1" dirty="0">
                <a:solidFill>
                  <a:srgbClr val="CC3300"/>
                </a:solidFill>
                <a:latin typeface="Arial" charset="0"/>
              </a:rPr>
              <a:t> </a:t>
            </a:r>
            <a:r>
              <a:rPr lang="zh-TW" altLang="en-US" sz="4400" b="1" dirty="0" smtClean="0">
                <a:solidFill>
                  <a:srgbClr val="CC3300"/>
                </a:solidFill>
                <a:latin typeface="Arial" charset="0"/>
              </a:rPr>
              <a:t>               </a:t>
            </a:r>
            <a:r>
              <a:rPr lang="zh-TW" altLang="en-US" sz="2800" b="1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理學院跨領域發展</a:t>
            </a:r>
            <a:endParaRPr lang="en-US" altLang="zh-TW" sz="2800" b="1" dirty="0">
              <a:solidFill>
                <a:srgbClr val="0000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49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矩形 8"/>
          <p:cNvSpPr>
            <a:spLocks noChangeArrowheads="1"/>
          </p:cNvSpPr>
          <p:nvPr/>
        </p:nvSpPr>
        <p:spPr bwMode="auto">
          <a:xfrm>
            <a:off x="2777627" y="1854081"/>
            <a:ext cx="4319587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zh-TW" altLang="en-US" sz="7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謝謝指教</a:t>
            </a:r>
            <a:endParaRPr lang="en-US" altLang="zh-TW" sz="7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5" descr="scho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20" y="5445125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66"/>
                </a:solidFill>
              </a:rPr>
              <a:t>     </a:t>
            </a:r>
            <a:r>
              <a:rPr lang="en-US" altLang="zh-TW" dirty="0" smtClean="0">
                <a:solidFill>
                  <a:srgbClr val="000066"/>
                </a:solidFill>
              </a:rPr>
              <a:t>Ⅰ</a:t>
            </a:r>
            <a:r>
              <a:rPr lang="zh-TW" altLang="en-US" dirty="0" smtClean="0">
                <a:solidFill>
                  <a:srgbClr val="000066"/>
                </a:solidFill>
              </a:rPr>
              <a:t>願景 </a:t>
            </a:r>
            <a:r>
              <a:rPr lang="en-US" altLang="zh-TW" dirty="0" smtClean="0">
                <a:solidFill>
                  <a:srgbClr val="000066"/>
                </a:solidFill>
              </a:rPr>
              <a:t>(Vision)</a:t>
            </a:r>
            <a:endParaRPr lang="zh-TW" altLang="en-US" dirty="0"/>
          </a:p>
        </p:txBody>
      </p:sp>
      <p:sp>
        <p:nvSpPr>
          <p:cNvPr id="5" name="Text Box 29"/>
          <p:cNvSpPr txBox="1">
            <a:spLocks noGrp="1" noChangeArrowheads="1"/>
          </p:cNvSpPr>
          <p:nvPr>
            <p:ph idx="1"/>
          </p:nvPr>
        </p:nvSpPr>
        <p:spPr bwMode="auto">
          <a:xfrm>
            <a:off x="484745" y="1684963"/>
            <a:ext cx="8915400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algn="l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願</a:t>
            </a:r>
            <a:r>
              <a:rPr lang="zh-TW" altLang="en-US" sz="3200" b="1" dirty="0">
                <a:solidFill>
                  <a:srgbClr val="000066"/>
                </a:solidFill>
                <a:latin typeface="Arial" charset="0"/>
              </a:rPr>
              <a:t>景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追求卓越 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(</a:t>
            </a:r>
            <a:r>
              <a:rPr lang="en-US" altLang="zh-TW" sz="3200" b="1" dirty="0">
                <a:solidFill>
                  <a:srgbClr val="CC3300"/>
                </a:solidFill>
              </a:rPr>
              <a:t>search for excellence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)</a:t>
            </a:r>
          </a:p>
          <a:p>
            <a:pPr marL="282575" indent="-282575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目標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</a:p>
          <a:p>
            <a:pPr marL="282575" indent="-282575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進行世界級尖端前瞻研究</a:t>
            </a:r>
          </a:p>
          <a:p>
            <a:pPr marL="282575" indent="-282575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000066"/>
                </a:solidFill>
              </a:rPr>
              <a:t>	</a:t>
            </a:r>
            <a:r>
              <a:rPr lang="zh-TW" altLang="en-US" sz="3200" b="1" dirty="0">
                <a:solidFill>
                  <a:srgbClr val="000066"/>
                </a:solidFill>
              </a:rPr>
              <a:t>   </a:t>
            </a:r>
            <a:r>
              <a:rPr lang="en-US" altLang="zh-TW" sz="3200" b="1" dirty="0">
                <a:solidFill>
                  <a:srgbClr val="000066"/>
                </a:solidFill>
              </a:rPr>
              <a:t>(frontier research)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  </a:t>
            </a:r>
            <a:r>
              <a:rPr lang="en-US" altLang="zh-TW" sz="3200" b="1" dirty="0" smtClean="0">
                <a:solidFill>
                  <a:srgbClr val="000066"/>
                </a:solidFill>
                <a:latin typeface="Arial" charset="0"/>
              </a:rPr>
              <a:t>-- 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推動跨學門基礎科學教學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lang="en-US" altLang="zh-TW" sz="3200" b="1" dirty="0" smtClean="0">
                <a:solidFill>
                  <a:srgbClr val="000066"/>
                </a:solidFill>
              </a:rPr>
              <a:t>(</a:t>
            </a:r>
            <a:r>
              <a:rPr lang="en-US" altLang="zh-TW" sz="3200" b="1" dirty="0">
                <a:solidFill>
                  <a:srgbClr val="000066"/>
                </a:solidFill>
              </a:rPr>
              <a:t>interdisciplinary teaching)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kumimoji="0" lang="zh-TW" altLang="en-US" sz="3200" b="1" dirty="0" smtClean="0">
                <a:solidFill>
                  <a:srgbClr val="000066"/>
                </a:solidFill>
                <a:latin typeface="Arial" charset="0"/>
              </a:rPr>
              <a:t>  </a:t>
            </a:r>
            <a:r>
              <a:rPr kumimoji="0" lang="en-US" altLang="zh-TW" sz="3200" b="1" dirty="0" smtClean="0">
                <a:solidFill>
                  <a:srgbClr val="000066"/>
                </a:solidFill>
                <a:latin typeface="Arial" charset="0"/>
              </a:rPr>
              <a:t>-- </a:t>
            </a:r>
            <a:r>
              <a:rPr kumimoji="0" lang="zh-TW" altLang="en-US" sz="3200" b="1" dirty="0">
                <a:solidFill>
                  <a:srgbClr val="CC3300"/>
                </a:solidFill>
                <a:latin typeface="Arial" charset="0"/>
              </a:rPr>
              <a:t>科技與人文並重</a:t>
            </a:r>
            <a:r>
              <a:rPr kumimoji="0" lang="zh-TW" altLang="en-US" sz="3200" b="1" dirty="0" smtClean="0">
                <a:solidFill>
                  <a:srgbClr val="CC3300"/>
                </a:solidFill>
                <a:latin typeface="Arial" charset="0"/>
              </a:rPr>
              <a:t>，善盡社會責任</a:t>
            </a:r>
            <a:endParaRPr kumimoji="0" lang="zh-TW" altLang="en-US" sz="3200" b="1" dirty="0">
              <a:solidFill>
                <a:srgbClr val="CC3300"/>
              </a:solidFill>
              <a:latin typeface="Arial" charset="0"/>
            </a:endParaRP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(</a:t>
            </a:r>
            <a:r>
              <a:rPr kumimoji="0" lang="en-US" altLang="zh-TW" sz="3200" b="1" dirty="0">
                <a:solidFill>
                  <a:srgbClr val="002060"/>
                </a:solidFill>
              </a:rPr>
              <a:t>social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contribution)</a:t>
            </a:r>
            <a:endParaRPr lang="zh-TW" altLang="en-US" sz="3200" b="1" dirty="0">
              <a:solidFill>
                <a:srgbClr val="002060"/>
              </a:solidFill>
            </a:endParaRP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7966649" y="1780509"/>
            <a:ext cx="1606624" cy="2009590"/>
            <a:chOff x="4105" y="2205"/>
            <a:chExt cx="928" cy="1442"/>
          </a:xfrm>
        </p:grpSpPr>
        <p:pic>
          <p:nvPicPr>
            <p:cNvPr id="7" name="Picture 17" descr="校訓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00" y="2316"/>
              <a:ext cx="733" cy="1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4105" y="2205"/>
              <a:ext cx="928" cy="14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13839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741231" y="1557339"/>
            <a:ext cx="951732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endParaRPr lang="en-US" altLang="zh-TW" sz="1600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4103" name="Rectangle 88"/>
          <p:cNvSpPr>
            <a:spLocks noChangeArrowheads="1"/>
          </p:cNvSpPr>
          <p:nvPr/>
        </p:nvSpPr>
        <p:spPr bwMode="auto">
          <a:xfrm>
            <a:off x="3860933" y="1125539"/>
            <a:ext cx="717669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zh-TW" sz="3200" b="1">
                <a:solidFill>
                  <a:srgbClr val="000066"/>
                </a:solidFill>
                <a:latin typeface="Arial" charset="0"/>
              </a:rPr>
              <a:t/>
            </a:r>
            <a:br>
              <a:rPr lang="en-US" altLang="zh-TW" sz="3200" b="1">
                <a:solidFill>
                  <a:srgbClr val="000066"/>
                </a:solidFill>
                <a:latin typeface="Arial" charset="0"/>
              </a:rPr>
            </a:br>
            <a:endParaRPr lang="zh-TW" altLang="en-US" sz="3200" b="1">
              <a:solidFill>
                <a:srgbClr val="333399"/>
              </a:solidFill>
              <a:latin typeface="Arial" charset="0"/>
            </a:endParaRP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1989740130"/>
              </p:ext>
            </p:extLst>
          </p:nvPr>
        </p:nvGraphicFramePr>
        <p:xfrm>
          <a:off x="428498" y="1556792"/>
          <a:ext cx="9088290" cy="4924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88"/>
          <p:cNvSpPr>
            <a:spLocks noChangeArrowheads="1"/>
          </p:cNvSpPr>
          <p:nvPr/>
        </p:nvSpPr>
        <p:spPr bwMode="auto">
          <a:xfrm>
            <a:off x="3926498" y="930888"/>
            <a:ext cx="66246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l">
              <a:defRPr/>
            </a:pPr>
            <a:r>
              <a:rPr lang="en-US" altLang="zh-TW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Ⅱ</a:t>
            </a:r>
            <a:r>
              <a:rPr lang="zh-TW" altLang="en-US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現況 </a:t>
            </a:r>
            <a:r>
              <a:rPr lang="en-US" altLang="zh-TW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(Status)</a:t>
            </a:r>
            <a:r>
              <a:rPr lang="en-US" altLang="zh-TW" sz="4400" b="1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4400" b="1" dirty="0">
              <a:solidFill>
                <a:srgbClr val="00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083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722322" cy="1143000"/>
          </a:xfrm>
        </p:spPr>
        <p:txBody>
          <a:bodyPr/>
          <a:lstStyle/>
          <a:p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理學院各系所專任助理教授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副教授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教授分佈表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 </a:t>
            </a:r>
            <a:r>
              <a:rPr lang="en-US" altLang="zh-TW" sz="2400" dirty="0" smtClean="0">
                <a:solidFill>
                  <a:srgbClr val="CC3300"/>
                </a:solidFill>
              </a:rPr>
              <a:t>(Assistant, Associate &amp; Full Professors) </a:t>
            </a:r>
            <a:r>
              <a:rPr lang="en-US" altLang="zh-TW" sz="2400" dirty="0" smtClean="0">
                <a:solidFill>
                  <a:srgbClr val="008000"/>
                </a:solidFill>
              </a:rPr>
              <a:t>(11/2020)</a:t>
            </a:r>
            <a:endParaRPr lang="zh-TW" altLang="en-US" sz="2400" b="0" dirty="0"/>
          </a:p>
        </p:txBody>
      </p:sp>
      <p:graphicFrame>
        <p:nvGraphicFramePr>
          <p:cNvPr id="6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828458"/>
              </p:ext>
            </p:extLst>
          </p:nvPr>
        </p:nvGraphicFramePr>
        <p:xfrm>
          <a:off x="1184355" y="1971782"/>
          <a:ext cx="7358063" cy="3868737"/>
        </p:xfrm>
        <a:graphic>
          <a:graphicData uri="http://schemas.openxmlformats.org/drawingml/2006/table">
            <a:tbl>
              <a:tblPr/>
              <a:tblGrid>
                <a:gridCol w="2698750"/>
                <a:gridCol w="1587500"/>
                <a:gridCol w="1571625"/>
                <a:gridCol w="1500188"/>
              </a:tblGrid>
              <a:tr h="920629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位階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(rank)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系所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Department/Institute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助理教授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(assistant 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副教授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(associate 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45396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(Mathematics): 24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17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2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(Physics): 37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23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523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(Chemistry): 26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5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19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380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(Statistics): 9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8439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(Astronomy): 9</a:t>
                      </a: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                                     </a:t>
                      </a:r>
                      <a:endParaRPr kumimoji="1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  <a:r>
                        <a:rPr kumimoji="1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         </a:t>
                      </a:r>
                      <a:endParaRPr kumimoji="1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TW" altLang="zh-TW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計科所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 (ICMS): 6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2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(total): 111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24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74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41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54188" y="457812"/>
            <a:ext cx="6508376" cy="1143000"/>
          </a:xfrm>
        </p:spPr>
        <p:txBody>
          <a:bodyPr/>
          <a:lstStyle/>
          <a:p>
            <a:pPr algn="ctr"/>
            <a:r>
              <a:rPr lang="zh-TW" altLang="zh-TW" sz="2800" dirty="0" smtClean="0">
                <a:solidFill>
                  <a:srgbClr val="FF0000"/>
                </a:solidFill>
              </a:rPr>
              <a:t>理學院教育部</a:t>
            </a:r>
            <a:r>
              <a:rPr lang="zh-TW" altLang="zh-TW" sz="2800" dirty="0">
                <a:solidFill>
                  <a:srgbClr val="FF0000"/>
                </a:solidFill>
              </a:rPr>
              <a:t>玉山</a:t>
            </a:r>
            <a:r>
              <a:rPr lang="en-US" altLang="zh-TW" sz="2800" dirty="0">
                <a:solidFill>
                  <a:srgbClr val="FF0000"/>
                </a:solidFill>
              </a:rPr>
              <a:t>(</a:t>
            </a:r>
            <a:r>
              <a:rPr lang="zh-TW" altLang="zh-TW" sz="2800" dirty="0">
                <a:solidFill>
                  <a:srgbClr val="FF0000"/>
                </a:solidFill>
              </a:rPr>
              <a:t>青年</a:t>
            </a:r>
            <a:r>
              <a:rPr lang="en-US" altLang="zh-TW" sz="2800" dirty="0">
                <a:solidFill>
                  <a:srgbClr val="FF0000"/>
                </a:solidFill>
              </a:rPr>
              <a:t>)</a:t>
            </a:r>
            <a:r>
              <a:rPr lang="zh-TW" altLang="zh-TW" sz="2800" dirty="0" smtClean="0">
                <a:solidFill>
                  <a:srgbClr val="FF0000"/>
                </a:solidFill>
              </a:rPr>
              <a:t>學者</a:t>
            </a:r>
            <a:r>
              <a:rPr lang="zh-TW" altLang="en-US" sz="2800" dirty="0" smtClean="0">
                <a:solidFill>
                  <a:srgbClr val="FF0000"/>
                </a:solidFill>
              </a:rPr>
              <a:t> </a:t>
            </a:r>
            <a:r>
              <a:rPr lang="zh-TW" altLang="zh-TW" sz="2800" dirty="0" smtClean="0">
                <a:solidFill>
                  <a:srgbClr val="FF0000"/>
                </a:solidFill>
              </a:rPr>
              <a:t>核定</a:t>
            </a:r>
            <a:r>
              <a:rPr lang="zh-TW" altLang="zh-TW" sz="2800" dirty="0">
                <a:solidFill>
                  <a:srgbClr val="FF0000"/>
                </a:solidFill>
              </a:rPr>
              <a:t>名單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2323"/>
              </p:ext>
            </p:extLst>
          </p:nvPr>
        </p:nvGraphicFramePr>
        <p:xfrm>
          <a:off x="753036" y="1753577"/>
          <a:ext cx="8059270" cy="44838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50362"/>
                <a:gridCol w="1552203"/>
                <a:gridCol w="1074603"/>
                <a:gridCol w="1524649"/>
                <a:gridCol w="1735896"/>
                <a:gridCol w="1221557"/>
              </a:tblGrid>
              <a:tr h="389581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次別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類型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推薦單位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聘任方式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擬聘職稱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</a:tr>
              <a:tr h="389581">
                <a:tc rowSpan="3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統計所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蔡瑞胸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施至剛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天文所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Andrew Cooper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rowSpan="5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江台章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42853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林民生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編制外專任</a:t>
                      </a:r>
                    </a:p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(65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歲以上</a:t>
                      </a: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黃郁文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林晏詳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天文所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楊湘怡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rowSpan="2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</a:t>
                      </a:r>
                      <a:r>
                        <a:rPr 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en-US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第一梯次</a:t>
                      </a:r>
                      <a:r>
                        <a:rPr lang="en-US" alt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藤森淳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徐瑋廷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37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8"/>
          <p:cNvSpPr>
            <a:spLocks noChangeArrowheads="1"/>
          </p:cNvSpPr>
          <p:nvPr/>
        </p:nvSpPr>
        <p:spPr bwMode="auto">
          <a:xfrm>
            <a:off x="3783542" y="690564"/>
            <a:ext cx="7176691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1200" b="1">
              <a:solidFill>
                <a:srgbClr val="333399"/>
              </a:solidFill>
              <a:latin typeface="Times New Roman" pitchFamily="18" charset="0"/>
            </a:endParaRPr>
          </a:p>
        </p:txBody>
      </p:sp>
      <p:sp>
        <p:nvSpPr>
          <p:cNvPr id="10243" name="Rectangle 88"/>
          <p:cNvSpPr>
            <a:spLocks noChangeArrowheads="1"/>
          </p:cNvSpPr>
          <p:nvPr/>
        </p:nvSpPr>
        <p:spPr bwMode="auto">
          <a:xfrm>
            <a:off x="2691475" y="333376"/>
            <a:ext cx="717669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244" name="Rectangle 13"/>
          <p:cNvSpPr>
            <a:spLocks noChangeArrowheads="1"/>
          </p:cNvSpPr>
          <p:nvPr/>
        </p:nvSpPr>
        <p:spPr bwMode="auto">
          <a:xfrm>
            <a:off x="4860635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5" name="Rectangle 15"/>
          <p:cNvSpPr>
            <a:spLocks noChangeArrowheads="1"/>
          </p:cNvSpPr>
          <p:nvPr/>
        </p:nvSpPr>
        <p:spPr bwMode="auto">
          <a:xfrm>
            <a:off x="4860635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6" name="Rectangle 17"/>
          <p:cNvSpPr>
            <a:spLocks noChangeArrowheads="1"/>
          </p:cNvSpPr>
          <p:nvPr/>
        </p:nvSpPr>
        <p:spPr bwMode="auto">
          <a:xfrm>
            <a:off x="4860635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7" name="Rectangle 19"/>
          <p:cNvSpPr>
            <a:spLocks noChangeArrowheads="1"/>
          </p:cNvSpPr>
          <p:nvPr/>
        </p:nvSpPr>
        <p:spPr bwMode="auto">
          <a:xfrm>
            <a:off x="4860635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8" name="Rectangle 88"/>
          <p:cNvSpPr>
            <a:spLocks noChangeArrowheads="1"/>
          </p:cNvSpPr>
          <p:nvPr/>
        </p:nvSpPr>
        <p:spPr bwMode="auto">
          <a:xfrm>
            <a:off x="4172215" y="476250"/>
            <a:ext cx="7176691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>
                <a:solidFill>
                  <a:srgbClr val="333399"/>
                </a:solidFill>
                <a:latin typeface="Arial" pitchFamily="34" charset="0"/>
              </a:rPr>
              <a:t>                       </a:t>
            </a:r>
            <a:endParaRPr lang="zh-TW" altLang="en-US" sz="2000" b="1">
              <a:solidFill>
                <a:srgbClr val="3333FF"/>
              </a:solidFill>
              <a:latin typeface="Arial" pitchFamily="34" charset="0"/>
            </a:endParaRPr>
          </a:p>
        </p:txBody>
      </p:sp>
      <p:sp>
        <p:nvSpPr>
          <p:cNvPr id="10249" name="Rectangle 8"/>
          <p:cNvSpPr>
            <a:spLocks noChangeArrowheads="1"/>
          </p:cNvSpPr>
          <p:nvPr/>
        </p:nvSpPr>
        <p:spPr bwMode="auto">
          <a:xfrm>
            <a:off x="2649145" y="276225"/>
            <a:ext cx="7976394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理學院各系所</a:t>
            </a:r>
            <a:r>
              <a:rPr lang="en-US" altLang="zh-TW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2010-2020</a:t>
            </a:r>
            <a:r>
              <a:rPr lang="zh-TW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SCI</a:t>
            </a:r>
            <a:r>
              <a:rPr lang="zh-TW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論文數及引用數統計表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100" b="1" dirty="0" err="1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 SCI Papers and Citations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000" b="1" dirty="0">
                <a:solidFill>
                  <a:srgbClr val="000066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 2019 average: </a:t>
            </a:r>
            <a:r>
              <a:rPr lang="en-US" altLang="zh-TW" sz="2000" b="1" dirty="0">
                <a:solidFill>
                  <a:srgbClr val="008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5 papers/faculty</a:t>
            </a:r>
          </a:p>
        </p:txBody>
      </p:sp>
      <p:graphicFrame>
        <p:nvGraphicFramePr>
          <p:cNvPr id="2" name="Object 1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795396"/>
              </p:ext>
            </p:extLst>
          </p:nvPr>
        </p:nvGraphicFramePr>
        <p:xfrm>
          <a:off x="-976339" y="1897857"/>
          <a:ext cx="11352214" cy="5345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912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584730" y="1557339"/>
            <a:ext cx="951732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zh-TW" sz="1600">
              <a:solidFill>
                <a:srgbClr val="008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3433890" y="487875"/>
            <a:ext cx="64469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理學院外籍生統計表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含陸生、僑生、不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含交換生</a:t>
            </a: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endParaRPr lang="en-US" altLang="zh-TW" sz="2200" b="1" dirty="0" smtClean="0">
              <a:solidFill>
                <a:srgbClr val="CC33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   (</a:t>
            </a:r>
            <a:r>
              <a:rPr lang="en-US" altLang="zh-TW" sz="2200" b="1" dirty="0" err="1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International Students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(11/2020)</a:t>
            </a:r>
            <a:r>
              <a:rPr lang="zh-TW" altLang="en-US" sz="2200" b="1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endParaRPr lang="zh-TW" altLang="en-US" sz="2200" b="1" dirty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0" name="Rectangle 57"/>
          <p:cNvSpPr>
            <a:spLocks noChangeArrowheads="1"/>
          </p:cNvSpPr>
          <p:nvPr/>
        </p:nvSpPr>
        <p:spPr bwMode="auto">
          <a:xfrm>
            <a:off x="896013" y="6261100"/>
            <a:ext cx="577334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 b="1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       </a:t>
            </a:r>
            <a:endParaRPr lang="zh-TW" altLang="en-US" sz="1600" b="1">
              <a:solidFill>
                <a:srgbClr val="000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1" name="Rectangle 58"/>
          <p:cNvSpPr>
            <a:spLocks noChangeArrowheads="1"/>
          </p:cNvSpPr>
          <p:nvPr/>
        </p:nvSpPr>
        <p:spPr bwMode="auto">
          <a:xfrm>
            <a:off x="3938324" y="765175"/>
            <a:ext cx="3355314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12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2" name="Rectangle 59"/>
          <p:cNvSpPr>
            <a:spLocks noChangeArrowheads="1"/>
          </p:cNvSpPr>
          <p:nvPr/>
        </p:nvSpPr>
        <p:spPr bwMode="auto">
          <a:xfrm>
            <a:off x="4094825" y="981075"/>
            <a:ext cx="397787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28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4" name="Rectangle 88"/>
          <p:cNvSpPr>
            <a:spLocks noChangeArrowheads="1"/>
          </p:cNvSpPr>
          <p:nvPr/>
        </p:nvSpPr>
        <p:spPr bwMode="auto">
          <a:xfrm>
            <a:off x="4641719" y="476251"/>
            <a:ext cx="386093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6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813168"/>
              </p:ext>
            </p:extLst>
          </p:nvPr>
        </p:nvGraphicFramePr>
        <p:xfrm>
          <a:off x="654176" y="1958413"/>
          <a:ext cx="8512969" cy="4020597"/>
        </p:xfrm>
        <a:graphic>
          <a:graphicData uri="http://schemas.openxmlformats.org/drawingml/2006/table">
            <a:tbl>
              <a:tblPr/>
              <a:tblGrid>
                <a:gridCol w="4212388"/>
                <a:gridCol w="1473243"/>
                <a:gridCol w="1308762"/>
                <a:gridCol w="1518576"/>
              </a:tblGrid>
              <a:tr h="6479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系所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/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外籍生人數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總學生數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International Students (total students)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大學部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(B.S.)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碩士班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博士班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(Ph.D.)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(Mathematics)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16 (277)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5 (51)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(14)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9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(Physics)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18 (297)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18 (167)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17 (68)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(Astronomy)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 (17)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 (18)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(Chemistry)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15 (244)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11 (184)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54 (97)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(Statistics)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(53)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理學院學士班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(I.P.S.)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 (119)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計算與建模科學研究所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(ICMS)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(25)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(total)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172 (1662)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      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= 10 %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50 (937)         = 5 %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41 (514)      = 8 %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81 (211)           = 38 %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83" name="矩形 1"/>
          <p:cNvSpPr>
            <a:spLocks noChangeArrowheads="1"/>
          </p:cNvSpPr>
          <p:nvPr/>
        </p:nvSpPr>
        <p:spPr bwMode="auto">
          <a:xfrm>
            <a:off x="8054688" y="6429375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dirty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en-US" sz="1600" dirty="0" smtClean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來源：註冊</a:t>
            </a:r>
            <a:r>
              <a:rPr lang="zh-TW" altLang="en-US" sz="1600" dirty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組</a:t>
            </a:r>
          </a:p>
        </p:txBody>
      </p:sp>
    </p:spTree>
    <p:extLst>
      <p:ext uri="{BB962C8B-B14F-4D97-AF65-F5344CB8AC3E}">
        <p14:creationId xmlns:p14="http://schemas.microsoft.com/office/powerpoint/2010/main" val="190895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503133" y="295240"/>
            <a:ext cx="6508376" cy="1143000"/>
          </a:xfrm>
        </p:spPr>
        <p:txBody>
          <a:bodyPr/>
          <a:lstStyle/>
          <a:p>
            <a:r>
              <a:rPr lang="zh-TW" altLang="en-US" sz="3600" b="0" dirty="0" smtClean="0"/>
              <a:t>理學院之弱勢及威脅</a:t>
            </a:r>
            <a:endParaRPr lang="zh-TW" altLang="en-US" sz="3600" b="0" dirty="0"/>
          </a:p>
        </p:txBody>
      </p:sp>
      <p:sp>
        <p:nvSpPr>
          <p:cNvPr id="2" name="矩形 1"/>
          <p:cNvSpPr/>
          <p:nvPr/>
        </p:nvSpPr>
        <p:spPr>
          <a:xfrm>
            <a:off x="498228" y="1779001"/>
            <a:ext cx="8707317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教學負擔重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政策偏向產學，對於基礎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科學不再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重視，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科技部逐漸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補助延攬博士後與研究學者之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名額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基礎研究經費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smtClean="0">
                <a:latin typeface="標楷體" panose="03000509000000000000" pitchFamily="65" charset="-120"/>
                <a:ea typeface="標楷體" panose="03000509000000000000" pitchFamily="65" charset="-120"/>
              </a:rPr>
              <a:t>   補助</a:t>
            </a:r>
            <a:r>
              <a:rPr lang="zh-TW" altLang="zh-TW" sz="2400" smtClean="0">
                <a:latin typeface="標楷體" panose="03000509000000000000" pitchFamily="65" charset="-120"/>
                <a:ea typeface="標楷體" panose="03000509000000000000" pitchFamily="65" charset="-120"/>
              </a:rPr>
              <a:t>逐年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減少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國內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就業環境日益惡化，學生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就讀博士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班意願降低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年輕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學子以求職為優先考量。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大陸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、香港、新加坡等華人地區教師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薪資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較台灣高，遴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聘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優良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教師不易。</a:t>
            </a: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五、國際疫情嚴重，影響學生出國深造的規劃，並影響國際學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術交流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defRPr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491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441586" y="233694"/>
            <a:ext cx="6950922" cy="1143000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000066"/>
                </a:solidFill>
              </a:rPr>
              <a:t>   </a:t>
            </a:r>
            <a:r>
              <a:rPr lang="en-US" altLang="zh-TW" dirty="0" smtClean="0">
                <a:solidFill>
                  <a:srgbClr val="000066"/>
                </a:solidFill>
              </a:rPr>
              <a:t>Ⅲ</a:t>
            </a:r>
            <a:r>
              <a:rPr lang="zh-TW" altLang="en-US" dirty="0">
                <a:solidFill>
                  <a:srgbClr val="000066"/>
                </a:solidFill>
              </a:rPr>
              <a:t>未來規劃 </a:t>
            </a:r>
            <a:r>
              <a:rPr lang="en-US" altLang="zh-TW" dirty="0">
                <a:solidFill>
                  <a:srgbClr val="000066"/>
                </a:solidFill>
              </a:rPr>
              <a:t>(</a:t>
            </a:r>
            <a:r>
              <a:rPr lang="en-US" altLang="zh-TW" dirty="0" smtClean="0">
                <a:solidFill>
                  <a:srgbClr val="000066"/>
                </a:solidFill>
              </a:rPr>
              <a:t>Planning)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6862" y="1793630"/>
            <a:ext cx="917037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800" b="1" dirty="0" err="1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標竿學校</a:t>
            </a:r>
            <a:r>
              <a:rPr lang="en-US" altLang="zh-TW" sz="3200" b="1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</a:t>
            </a:r>
            <a:r>
              <a:rPr lang="zh-TW" altLang="zh-TW" sz="28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日本京都大學（Kyoto University</a:t>
            </a:r>
            <a:r>
              <a:rPr lang="zh-TW" altLang="zh-TW" sz="28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）</a:t>
            </a:r>
            <a:endParaRPr lang="en-US" altLang="zh-TW" sz="2800" dirty="0" smtClean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 lvl="0"/>
            <a:endParaRPr lang="en-US" altLang="zh-TW" sz="3200" b="1" dirty="0" smtClean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4500"/>
              </a:lnSpc>
            </a:pPr>
            <a:r>
              <a:rPr lang="zh-TW" altLang="zh-TW" sz="2800" b="1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未來</a:t>
            </a:r>
            <a:r>
              <a:rPr lang="zh-TW" altLang="zh-TW" sz="2800" b="1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五年發展計畫目標</a:t>
            </a: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目標一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：推動理學院下一世代研究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領域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，組成卓越研究團隊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。</a:t>
            </a:r>
            <a:endParaRPr lang="zh-TW" altLang="zh-TW" sz="2400" dirty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二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：推動跨領域研究、課程及招生，以培育多專長人才。</a:t>
            </a:r>
          </a:p>
          <a:p>
            <a:pPr>
              <a:lnSpc>
                <a:spcPts val="4500"/>
              </a:lnSpc>
            </a:pPr>
            <a:endParaRPr lang="zh-TW" altLang="zh-TW" sz="2400" dirty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57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1459</Words>
  <Application>Microsoft Office PowerPoint</Application>
  <PresentationFormat>A4 紙張 (210x297 公釐)</PresentationFormat>
  <Paragraphs>369</Paragraphs>
  <Slides>15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15</vt:i4>
      </vt:variant>
    </vt:vector>
  </HeadingPairs>
  <TitlesOfParts>
    <vt:vector size="25" baseType="lpstr">
      <vt:lpstr>Traditional Arabic</vt:lpstr>
      <vt:lpstr>新細明體</vt:lpstr>
      <vt:lpstr>標楷體</vt:lpstr>
      <vt:lpstr>Arial</vt:lpstr>
      <vt:lpstr>Calibri</vt:lpstr>
      <vt:lpstr>Tahoma</vt:lpstr>
      <vt:lpstr>Times New Roman</vt:lpstr>
      <vt:lpstr>Wingdings</vt:lpstr>
      <vt:lpstr>Office 佈景主題</vt:lpstr>
      <vt:lpstr>自訂設計</vt:lpstr>
      <vt:lpstr>理學院 願景、現況、規劃 College of Science, NTHU  Vision, Status and Planning </vt:lpstr>
      <vt:lpstr>     Ⅰ願景 (Vision)</vt:lpstr>
      <vt:lpstr>PowerPoint 簡報</vt:lpstr>
      <vt:lpstr>理學院各系所專任助理教授/副教授/教授分佈表 (Assistant, Associate &amp; Full Professors) (11/2020)</vt:lpstr>
      <vt:lpstr>理學院教育部玉山(青年)學者 核定名單</vt:lpstr>
      <vt:lpstr>PowerPoint 簡報</vt:lpstr>
      <vt:lpstr>PowerPoint 簡報</vt:lpstr>
      <vt:lpstr>理學院之弱勢及威脅</vt:lpstr>
      <vt:lpstr>   Ⅲ未來規劃 (Planning)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Lee</dc:creator>
  <cp:lastModifiedBy>hwtsai@mx.nthu.edu.tw</cp:lastModifiedBy>
  <cp:revision>109</cp:revision>
  <cp:lastPrinted>2020-11-04T03:04:14Z</cp:lastPrinted>
  <dcterms:created xsi:type="dcterms:W3CDTF">2012-11-25T05:37:01Z</dcterms:created>
  <dcterms:modified xsi:type="dcterms:W3CDTF">2020-11-23T02:31:42Z</dcterms:modified>
</cp:coreProperties>
</file>