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4" r:id="rId2"/>
    <p:sldId id="265" r:id="rId3"/>
    <p:sldId id="266" r:id="rId4"/>
    <p:sldId id="267" r:id="rId5"/>
    <p:sldId id="278" r:id="rId6"/>
    <p:sldId id="268" r:id="rId7"/>
    <p:sldId id="279" r:id="rId8"/>
    <p:sldId id="282" r:id="rId9"/>
    <p:sldId id="272" r:id="rId10"/>
    <p:sldId id="273" r:id="rId11"/>
    <p:sldId id="274" r:id="rId12"/>
    <p:sldId id="275" r:id="rId13"/>
    <p:sldId id="276" r:id="rId14"/>
    <p:sldId id="277" r:id="rId15"/>
  </p:sldIdLst>
  <p:sldSz cx="9906000" cy="6858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18" autoAdjust="0"/>
  </p:normalViewPr>
  <p:slideViewPr>
    <p:cSldViewPr snapToGrid="0">
      <p:cViewPr>
        <p:scale>
          <a:sx n="71" d="100"/>
          <a:sy n="71" d="100"/>
        </p:scale>
        <p:origin x="-968" y="2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3127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3084580180902"/>
          <c:y val="7.0417903704659862E-2"/>
          <c:w val="0.79575714666536723"/>
          <c:h val="0.69307560513269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行政經費(校務基金+特別預算+國際競爭)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0092412911436675E-3"/>
                  <c:y val="2.1127138202552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1725425025389414E-2"/>
                  <c:y val="1.2295081967213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725293132328308E-2"/>
                  <c:y val="1.6393442622950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725293132328308E-2"/>
                  <c:y val="1.229508196721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70016750418760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1725293132328308E-2"/>
                  <c:y val="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0251256281407036E-3"/>
                  <c:y val="-4.09836065573770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2019(i)</c:v>
                </c:pt>
              </c:strCache>
            </c:strRef>
          </c:cat>
          <c:val>
            <c:numRef>
              <c:f>Sheet1!$C$2:$I$2</c:f>
              <c:numCache>
                <c:formatCode>General</c:formatCode>
                <c:ptCount val="7"/>
                <c:pt idx="0">
                  <c:v>31.9</c:v>
                </c:pt>
                <c:pt idx="1">
                  <c:v>26.4</c:v>
                </c:pt>
                <c:pt idx="2">
                  <c:v>23.5</c:v>
                </c:pt>
                <c:pt idx="3">
                  <c:v>21.6</c:v>
                </c:pt>
                <c:pt idx="4">
                  <c:v>21.1</c:v>
                </c:pt>
                <c:pt idx="5">
                  <c:v>25.3</c:v>
                </c:pt>
                <c:pt idx="6">
                  <c:v>49.8</c:v>
                </c:pt>
              </c:numCache>
            </c:numRef>
          </c:val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校外研究計畫經費(i)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2.670226969292389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/>
                      <a:t>266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2019(i)</c:v>
                </c:pt>
              </c:strCache>
            </c:strRef>
          </c:cat>
          <c:val>
            <c:numRef>
              <c:f>Sheet1!$C$3:$I$3</c:f>
              <c:numCache>
                <c:formatCode>General</c:formatCode>
                <c:ptCount val="7"/>
                <c:pt idx="0">
                  <c:v>307</c:v>
                </c:pt>
                <c:pt idx="1">
                  <c:v>302</c:v>
                </c:pt>
                <c:pt idx="2">
                  <c:v>335</c:v>
                </c:pt>
                <c:pt idx="3">
                  <c:v>329</c:v>
                </c:pt>
                <c:pt idx="4">
                  <c:v>316</c:v>
                </c:pt>
                <c:pt idx="5">
                  <c:v>302</c:v>
                </c:pt>
                <c:pt idx="6">
                  <c:v>266</c:v>
                </c:pt>
              </c:numCache>
            </c:numRef>
          </c:val>
        </c:ser>
        <c:ser>
          <c:idx val="2"/>
          <c:order val="2"/>
          <c:tx>
            <c:strRef>
              <c:f>Sheet1!$B$4</c:f>
              <c:strCache>
                <c:ptCount val="1"/>
                <c:pt idx="0">
                  <c:v>深耕研究中心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7.280669821623589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2806698216234559E-3"/>
                  <c:y val="8.6206896551724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2019(i)</c:v>
                </c:pt>
              </c:strCache>
            </c:strRef>
          </c:cat>
          <c:val>
            <c:numRef>
              <c:f>Sheet1!$C$4:$I$4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105</c:v>
                </c:pt>
                <c:pt idx="6">
                  <c:v>105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2502400"/>
        <c:axId val="110643456"/>
      </c:barChart>
      <c:catAx>
        <c:axId val="62502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643456"/>
        <c:crossesAt val="1"/>
        <c:auto val="1"/>
        <c:lblAlgn val="ctr"/>
        <c:lblOffset val="100"/>
        <c:noMultiLvlLbl val="0"/>
      </c:catAx>
      <c:valAx>
        <c:axId val="110643456"/>
        <c:scaling>
          <c:logBase val="10"/>
          <c:orientation val="minMax"/>
          <c:min val="1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6250240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pPr>
            <a:endParaRPr lang="zh-TW"/>
          </a:p>
        </c:txPr>
      </c:legendEntry>
      <c:layout>
        <c:manualLayout>
          <c:xMode val="edge"/>
          <c:yMode val="edge"/>
          <c:x val="3.2403240324032405E-2"/>
          <c:y val="0.77934458500064541"/>
          <c:w val="0.88408710217755426"/>
          <c:h val="0.2198360655737705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40" b="1" i="0" u="none" strike="noStrike" baseline="0">
                <a:solidFill>
                  <a:schemeClr val="tx1"/>
                </a:solidFill>
                <a:latin typeface="+mj-lt"/>
                <a:ea typeface="Calibri"/>
                <a:cs typeface="Calibri"/>
              </a:defRPr>
            </a:pPr>
            <a:r>
              <a:rPr lang="en-US" altLang="en-US" dirty="0">
                <a:latin typeface="+mj-lt"/>
              </a:rPr>
              <a:t>SCI Papers (Citations)</a:t>
            </a:r>
          </a:p>
        </c:rich>
      </c:tx>
      <c:layout>
        <c:manualLayout>
          <c:xMode val="edge"/>
          <c:yMode val="edge"/>
          <c:x val="0.10500627618135515"/>
          <c:y val="4.3721870401831224E-2"/>
        </c:manualLayout>
      </c:layout>
      <c:overlay val="0"/>
      <c:spPr>
        <a:noFill/>
        <a:ln w="2893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453649412872576"/>
          <c:y val="0.11356992535287683"/>
          <c:w val="0.69715549324158099"/>
          <c:h val="0.728634530178152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Mathematics</c:v>
                </c:pt>
              </c:strCache>
            </c:strRef>
          </c:tx>
          <c:spPr>
            <a:solidFill>
              <a:srgbClr val="FF66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522900776632312E-2"/>
                  <c:y val="3.9082709230433355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42(260)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3246738297307036E-2"/>
                  <c:y val="1.2355415262726063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42(198)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4559122404096418E-2"/>
                  <c:y val="3.7676072288196408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34(104)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9.1555897216893667E-2"/>
                  <c:y val="1.6418143777368541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47(139)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3025471814910277E-2"/>
                  <c:y val="4.3254937448932778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28(130)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8779008948729471E-2"/>
                  <c:y val="6.4850050117827131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28(66)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698192518010831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33(36)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992637781638759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29(14)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0333083868777926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23(1)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-6.4882406173399181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17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(4)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2019(i)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42</c:v>
                </c:pt>
                <c:pt idx="1">
                  <c:v>42</c:v>
                </c:pt>
                <c:pt idx="2">
                  <c:v>34</c:v>
                </c:pt>
                <c:pt idx="3">
                  <c:v>47</c:v>
                </c:pt>
                <c:pt idx="4">
                  <c:v>28</c:v>
                </c:pt>
                <c:pt idx="5">
                  <c:v>28</c:v>
                </c:pt>
                <c:pt idx="6">
                  <c:v>33</c:v>
                </c:pt>
                <c:pt idx="7">
                  <c:v>29</c:v>
                </c:pt>
                <c:pt idx="8">
                  <c:v>23</c:v>
                </c:pt>
                <c:pt idx="9">
                  <c:v>26</c:v>
                </c:pt>
                <c:pt idx="10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Physics</c:v>
                </c:pt>
              </c:strCache>
            </c:strRef>
          </c:tx>
          <c:spPr>
            <a:solidFill>
              <a:srgbClr val="FFFF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6888289030190311E-2"/>
                  <c:y val="-3.696015198490777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209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(2929)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601478633917257E-2"/>
                  <c:y val="1.6384084771503239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185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(2986)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326996562675183E-2"/>
                  <c:y val="-2.3363285958391475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215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(2708)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9.5017565689628075E-2"/>
                  <c:y val="-3.7662789275908944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207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(3351)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7749272124561637E-2"/>
                  <c:y val="1.73014640944852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spcBef>
                        <a:spcPts val="0"/>
                      </a:spcBef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-100" baseline="0" dirty="0" smtClean="0">
                        <a:latin typeface="+mj-lt"/>
                      </a:rPr>
                      <a:t>213</a:t>
                    </a:r>
                  </a:p>
                  <a:p>
                    <a:pPr>
                      <a:lnSpc>
                        <a:spcPts val="1300"/>
                      </a:lnSpc>
                      <a:spcBef>
                        <a:spcPts val="0"/>
                      </a:spcBef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-100" baseline="0" dirty="0" smtClean="0">
                        <a:latin typeface="+mj-lt"/>
                      </a:rPr>
                      <a:t>(3232)</a:t>
                    </a:r>
                    <a:endParaRPr lang="en-US" altLang="en-US" spc="-100" baseline="0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8962977466117097E-2"/>
                  <c:y val="5.6231418683612609E-2"/>
                </c:manualLayout>
              </c:layout>
              <c:tx>
                <c:rich>
                  <a:bodyPr anchor="t"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191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(2561)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7350036098170334E-2"/>
                  <c:y val="-1.730197497957311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275</a:t>
                    </a:r>
                  </a:p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(2632)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9926377816387593E-2"/>
                  <c:y val="-3.892978429409815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1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312</a:t>
                    </a:r>
                  </a:p>
                  <a:p>
                    <a:pPr>
                      <a:lnSpc>
                        <a:spcPts val="11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(1824)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9.7344732657924274E-2"/>
                  <c:y val="-0.10381202017246799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277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(471)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-2.162763901949572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mtClean="0">
                        <a:latin typeface="+mj-lt"/>
                      </a:rPr>
                      <a:t>178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mtClean="0">
                        <a:latin typeface="+mj-lt"/>
                      </a:rPr>
                      <a:t>(223)</a:t>
                    </a:r>
                    <a:endParaRPr lang="en-US" altLang="en-US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2019(i)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209</c:v>
                </c:pt>
                <c:pt idx="1">
                  <c:v>185</c:v>
                </c:pt>
                <c:pt idx="2">
                  <c:v>215</c:v>
                </c:pt>
                <c:pt idx="3">
                  <c:v>207</c:v>
                </c:pt>
                <c:pt idx="4">
                  <c:v>213</c:v>
                </c:pt>
                <c:pt idx="5">
                  <c:v>191</c:v>
                </c:pt>
                <c:pt idx="6">
                  <c:v>275</c:v>
                </c:pt>
                <c:pt idx="7">
                  <c:v>312</c:v>
                </c:pt>
                <c:pt idx="8">
                  <c:v>277</c:v>
                </c:pt>
                <c:pt idx="9">
                  <c:v>283</c:v>
                </c:pt>
                <c:pt idx="10">
                  <c:v>201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Astronomy</c:v>
                </c:pt>
              </c:strCache>
            </c:strRef>
          </c:tx>
          <c:spPr>
            <a:solidFill>
              <a:srgbClr val="00FFFF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5827687922623306E-2"/>
                  <c:y val="-6.733465459570087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27(447)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4492698988555654E-2"/>
                  <c:y val="3.9785176226405199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25(301)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3390105067237189E-2"/>
                  <c:y val="-4.7864823892801323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22(253)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9.1531727440034613E-2"/>
                  <c:y val="-4.369463921465381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38(343)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5633025583100217E-2"/>
                  <c:y val="8.650970460283623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spc="10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0" baseline="0" dirty="0" smtClean="0">
                        <a:latin typeface="+mj-lt"/>
                        <a:ea typeface="Arial Unicode MS" pitchFamily="34" charset="-120"/>
                        <a:cs typeface="Arial Unicode MS" pitchFamily="34" charset="-120"/>
                      </a:rPr>
                      <a:t>30(334)</a:t>
                    </a:r>
                    <a:endParaRPr lang="en-US" altLang="en-US" sz="1230" spc="0" baseline="0" dirty="0">
                      <a:latin typeface="Arial Unicode MS" pitchFamily="34" charset="-120"/>
                      <a:ea typeface="Arial Unicode MS" pitchFamily="34" charset="-120"/>
                      <a:cs typeface="Arial Unicode MS" pitchFamily="34" charset="-120"/>
                    </a:endParaRPr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1645186284642771E-2"/>
                  <c:y val="0.15139194048120608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35(286)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698192518010831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30(181)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4221614944503332E-2"/>
                  <c:y val="-2.162746872446639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40(138)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9.8822218945488288E-2"/>
                  <c:y val="-0.13625305296413825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39(66)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46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(195)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2019(i)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27</c:v>
                </c:pt>
                <c:pt idx="1">
                  <c:v>25</c:v>
                </c:pt>
                <c:pt idx="2">
                  <c:v>22</c:v>
                </c:pt>
                <c:pt idx="3">
                  <c:v>38</c:v>
                </c:pt>
                <c:pt idx="4">
                  <c:v>30</c:v>
                </c:pt>
                <c:pt idx="5">
                  <c:v>35</c:v>
                </c:pt>
                <c:pt idx="6">
                  <c:v>30</c:v>
                </c:pt>
                <c:pt idx="7">
                  <c:v>40</c:v>
                </c:pt>
                <c:pt idx="8">
                  <c:v>39</c:v>
                </c:pt>
                <c:pt idx="9">
                  <c:v>66</c:v>
                </c:pt>
                <c:pt idx="10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Chemistry</c:v>
                </c:pt>
              </c:strCache>
            </c:strRef>
          </c:tx>
          <c:spPr>
            <a:solidFill>
              <a:srgbClr val="99CC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7761617837921283E-2"/>
                  <c:y val="3.922235115448109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 130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(4716)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6198667914916824E-2"/>
                  <c:y val="6.6661989229861163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157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(5368)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6130766491438646E-2"/>
                  <c:y val="5.8690478907087373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162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(5035)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9.5114331738707675E-2"/>
                  <c:y val="1.4800511293796051E-2"/>
                </c:manualLayout>
              </c:layout>
              <c:tx>
                <c:rich>
                  <a:bodyPr/>
                  <a:lstStyle/>
                  <a:p>
                    <a:pPr lvl="0" algn="ctr" rtl="0">
                      <a:lnSpc>
                        <a:spcPts val="1500"/>
                      </a:lnSpc>
                      <a:spcAft>
                        <a:spcPts val="0"/>
                      </a:spcAft>
                      <a:defRPr sz="1200" b="0" i="0" u="none" strike="noStrike" kern="1200" baseline="0">
                        <a:solidFill>
                          <a:srgbClr val="000000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176</a:t>
                    </a:r>
                  </a:p>
                  <a:p>
                    <a:pPr lvl="0" algn="ctr" rtl="0">
                      <a:lnSpc>
                        <a:spcPts val="1500"/>
                      </a:lnSpc>
                      <a:spcAft>
                        <a:spcPts val="0"/>
                      </a:spcAft>
                      <a:defRPr sz="1200" b="0" i="0" u="none" strike="noStrike" kern="1200" baseline="0">
                        <a:solidFill>
                          <a:srgbClr val="000000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(5026)</a:t>
                    </a:r>
                    <a:endParaRPr lang="en-US" altLang="zh-TW" sz="1200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5712751070077748E-2"/>
                  <c:y val="8.2184381152972275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176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(3082)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8570609829552652E-2"/>
                  <c:y val="0.1276519619179443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223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(2731)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6337948427608136E-2"/>
                  <c:y val="-1.5139398402155798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169</a:t>
                    </a:r>
                  </a:p>
                  <a:p>
                    <a:pPr>
                      <a:lnSpc>
                        <a:spcPts val="14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(1571)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0267981966216563"/>
                  <c:y val="1.515148934923798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161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(780)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020427982411357"/>
                  <c:y val="-0.1715640678850481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145</a:t>
                    </a:r>
                  </a:p>
                  <a:p>
                    <a:pPr>
                      <a:lnSpc>
                        <a:spcPts val="15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(286)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990430340350533E-2"/>
                  <c:y val="-2.1627468724466407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smtClean="0">
                        <a:latin typeface="+mj-lt"/>
                      </a:rPr>
                      <a:t>90(62)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2019(i)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130</c:v>
                </c:pt>
                <c:pt idx="1">
                  <c:v>157</c:v>
                </c:pt>
                <c:pt idx="2">
                  <c:v>162</c:v>
                </c:pt>
                <c:pt idx="3">
                  <c:v>176</c:v>
                </c:pt>
                <c:pt idx="4">
                  <c:v>176</c:v>
                </c:pt>
                <c:pt idx="5">
                  <c:v>223</c:v>
                </c:pt>
                <c:pt idx="6">
                  <c:v>169</c:v>
                </c:pt>
                <c:pt idx="7">
                  <c:v>161</c:v>
                </c:pt>
                <c:pt idx="8">
                  <c:v>145</c:v>
                </c:pt>
                <c:pt idx="9">
                  <c:v>140</c:v>
                </c:pt>
                <c:pt idx="10">
                  <c:v>103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Statistics</c:v>
                </c:pt>
              </c:strCache>
            </c:strRef>
          </c:tx>
          <c:spPr>
            <a:solidFill>
              <a:srgbClr val="80008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0.10392482399533715"/>
                  <c:y val="2.4781332667593694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2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20(705)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48404064417498"/>
                  <c:y val="5.5915861994270594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10(332)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893579255306571"/>
                  <c:y val="-6.9744329260670946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13(293)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0581345731443523"/>
                  <c:y val="-1.9147632507413793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20(922)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0369894960584136"/>
                  <c:y val="5.190558434866068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13(154)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067718150493898"/>
                  <c:y val="4.326736898607361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26(402)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0802351388910142"/>
                  <c:y val="-5.4068671811165973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15(71)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0977191033743094"/>
                  <c:y val="-6.704515304584580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19(43)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0834137253729101"/>
                  <c:y val="-0.25610993020969108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12(10)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2727270586664058E-2"/>
                  <c:y val="-4.3254937448932813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4(2)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2019(i)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1"/>
                <c:pt idx="0">
                  <c:v>20</c:v>
                </c:pt>
                <c:pt idx="1">
                  <c:v>10</c:v>
                </c:pt>
                <c:pt idx="2">
                  <c:v>13</c:v>
                </c:pt>
                <c:pt idx="3">
                  <c:v>20</c:v>
                </c:pt>
                <c:pt idx="4">
                  <c:v>13</c:v>
                </c:pt>
                <c:pt idx="5">
                  <c:v>26</c:v>
                </c:pt>
                <c:pt idx="6">
                  <c:v>15</c:v>
                </c:pt>
                <c:pt idx="7">
                  <c:v>19</c:v>
                </c:pt>
                <c:pt idx="8">
                  <c:v>12</c:v>
                </c:pt>
                <c:pt idx="9">
                  <c:v>9</c:v>
                </c:pt>
                <c:pt idx="10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0"/>
        <c:overlap val="100"/>
        <c:axId val="69908480"/>
        <c:axId val="133768320"/>
      </c:barChart>
      <c:catAx>
        <c:axId val="69908480"/>
        <c:scaling>
          <c:orientation val="minMax"/>
        </c:scaling>
        <c:delete val="0"/>
        <c:axPos val="b"/>
        <c:numFmt formatCode="\ \ \ \ 0\ \ \ \ " sourceLinked="0"/>
        <c:majorTickMark val="in"/>
        <c:minorTickMark val="none"/>
        <c:tickLblPos val="nextTo"/>
        <c:spPr>
          <a:ln w="3607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  <c:crossAx val="133768320"/>
        <c:crosses val="autoZero"/>
        <c:auto val="1"/>
        <c:lblAlgn val="ctr"/>
        <c:lblOffset val="0"/>
        <c:tickLblSkip val="1"/>
        <c:tickMarkSkip val="10000"/>
        <c:noMultiLvlLbl val="0"/>
      </c:catAx>
      <c:valAx>
        <c:axId val="133768320"/>
        <c:scaling>
          <c:orientation val="minMax"/>
          <c:max val="600"/>
          <c:min val="0"/>
        </c:scaling>
        <c:delete val="0"/>
        <c:axPos val="l"/>
        <c:majorGridlines>
          <c:spPr>
            <a:ln w="3607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3607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5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  <c:crossAx val="69908480"/>
        <c:crosses val="autoZero"/>
        <c:crossBetween val="between"/>
        <c:majorUnit val="50"/>
      </c:valAx>
      <c:spPr>
        <a:noFill/>
        <a:ln w="3607">
          <a:solidFill>
            <a:schemeClr val="tx1">
              <a:lumMod val="50000"/>
              <a:lumOff val="50000"/>
            </a:schemeClr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ayout>
        <c:manualLayout>
          <c:xMode val="edge"/>
          <c:yMode val="edge"/>
          <c:x val="0.83508865613258576"/>
          <c:y val="0.52006347917513152"/>
          <c:w val="0.10294490932584431"/>
          <c:h val="0.3125748519306652"/>
        </c:manualLayout>
      </c:layout>
      <c:overlay val="0"/>
      <c:spPr>
        <a:solidFill>
          <a:srgbClr val="FFFFFF"/>
        </a:solidFill>
        <a:ln w="3607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1" i="0" u="none" strike="noStrike" baseline="0">
              <a:solidFill>
                <a:schemeClr val="tx1"/>
              </a:solidFill>
              <a:latin typeface="+mj-lt"/>
              <a:ea typeface="Arial"/>
              <a:cs typeface="Arial"/>
            </a:defRPr>
          </a:pPr>
          <a:endParaRPr lang="zh-TW"/>
        </a:p>
      </c:txPr>
    </c:legend>
    <c:plotVisOnly val="1"/>
    <c:dispBlanksAs val="zero"/>
    <c:showDLblsOverMax val="0"/>
  </c:chart>
  <c:spPr>
    <a:noFill/>
    <a:ln w="3166"/>
  </c:spPr>
  <c:txPr>
    <a:bodyPr/>
    <a:lstStyle/>
    <a:p>
      <a:pPr>
        <a:defRPr sz="2312" b="1" i="0" u="none" strike="noStrike" baseline="0">
          <a:solidFill>
            <a:schemeClr val="tx1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643-A97E-4039-8E49-63C6A4C2D100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0997F31D-FF2C-4D62-9283-165EDFC14485}">
      <dgm:prSet phldrT="[文字]" custT="1"/>
      <dgm:spPr>
        <a:solidFill>
          <a:srgbClr val="FFFF00"/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6096AC-D32D-4DED-BEAA-B54081CEDDD2}" type="par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C9997928-60F6-4745-9D86-F5599B128024}" type="sib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4EF43964-CF1F-494A-87C4-C132905FC235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27DF0CA1-9869-4390-84FB-5088AF59D217}" type="par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FC3D9C29-CB46-4493-9B3F-9F4EF4E0C9D0}" type="sib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617E42E9-A7C4-4262-B5D7-12C86BDBD9BE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 tIns="46800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925BC11-1830-4242-8B7B-997D0303C5BF}" type="par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D77C7DC5-1016-4F10-9223-EDBE0697399A}" type="sib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6DC4BBCD-0FFE-41EC-A932-4CB5ABDD2CD6}">
      <dgm:prSet phldrT="[文字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0873D005-FB25-46F4-9C1A-E7CD5C451D40}" type="par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A0468D23-1E75-4AF1-9E64-CACEBDCA2EC2}" type="sib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18213112-E309-4E66-95A6-DA72D67586BF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8BE7068-9B46-4D8B-961E-95FC6D24AEF2}" type="par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17723D03-234C-4795-8C97-C31216625C21}" type="sib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4B7BAECF-871E-43D6-846F-0952ACDAA0F0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067BA48-3F7F-4BCF-93D0-C586D27FA5DF}" type="sib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AD2FFD9C-34AC-4EAA-B31C-8F5D891A610C}" type="par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491E638F-2FD1-4632-98C7-22F38F062BB3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5CED580-CBC8-4AE1-87A2-7A176F4E9A8B}" type="sib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D4865131-4795-4818-864F-D8AC4B57838A}" type="par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2DC30C88-2A54-43F8-AAE6-E7FEDD05C71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1,669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574DDD-0683-47B0-BD08-44058CD3D37D}" type="sib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E13CD5DB-B58E-46A2-9AD9-76C24184F043}" type="par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7861A6DA-BF35-45B6-9E8D-E1AB76D70D9E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E39ADDFC-4533-482E-9C44-F7A130724664}" type="par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6EFA9514-AD32-48CC-9091-682E3CD3898C}" type="sib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82010E6B-3891-41A8-BCE3-6A60579F6D73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DF53B3D-CF8A-4CDF-AD5D-F0A588312129}" type="par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6352036A-7633-4C62-82B4-0E06E63B4305}" type="sib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5A9F7522-DB80-4E47-BF4D-F3046DE34E76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24CCA91B-E448-46AB-AA3B-1231EB497CB5}" type="sib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18AA3A00-BC7F-41A3-AA20-C424B2448FC6}" type="par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936A536F-38A9-4F39-A358-55318745BD92}">
      <dgm:prSet custT="1"/>
      <dgm:spPr/>
      <dgm:t>
        <a:bodyPr/>
        <a:lstStyle/>
        <a:p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7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E134AD10-E750-4F46-8225-A3C8F2D9CC14}" type="par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7604DC2-50AE-4D21-875F-AD492E7DF112}" type="sib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E056067-EC21-4F3A-8775-884A8344D807}">
      <dgm:prSet custT="1"/>
      <dgm:spPr/>
      <dgm:t>
        <a:bodyPr/>
        <a:lstStyle/>
        <a:p>
          <a:r>
            <a: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4D8DA7-2235-45E0-A04A-96DCCE9F6C9C}" type="par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7652D5F9-0945-4103-9969-D9AB8D01587A}" type="sib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D7DD139C-18A0-4E06-84E3-1BE66705911C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067D2934-9284-4E2A-885D-E056A00E9BE5}" type="parTrans" cxnId="{CD299159-E975-47AB-A3E5-DD6E40839825}">
      <dgm:prSet/>
      <dgm:spPr/>
      <dgm:t>
        <a:bodyPr/>
        <a:lstStyle/>
        <a:p>
          <a:endParaRPr lang="zh-TW" altLang="en-US"/>
        </a:p>
      </dgm:t>
    </dgm:pt>
    <dgm:pt modelId="{9A268625-03CB-4FC0-846D-5B13D212605C}" type="sibTrans" cxnId="{CD299159-E975-47AB-A3E5-DD6E40839825}">
      <dgm:prSet/>
      <dgm:spPr/>
      <dgm:t>
        <a:bodyPr/>
        <a:lstStyle/>
        <a:p>
          <a:endParaRPr lang="zh-TW" altLang="en-US"/>
        </a:p>
      </dgm:t>
    </dgm:pt>
    <dgm:pt modelId="{FDEE9F27-C9EA-4898-9DDB-BE8EA8162144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25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069E1CB-D344-461D-8FBF-00E117C2634A}" type="par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E92A0C0E-617E-4944-9668-9AB4E8B848D2}" type="sib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30E17827-08CC-43CE-AD82-3FC3E2DC2546}" type="pres">
      <dgm:prSet presAssocID="{AB389643-A97E-4039-8E49-63C6A4C2D1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F1877-4F91-4960-A4D1-2DE6E4DE3297}" type="pres">
      <dgm:prSet presAssocID="{0997F31D-FF2C-4D62-9283-165EDFC14485}" presName="linNode" presStyleCnt="0"/>
      <dgm:spPr/>
    </dgm:pt>
    <dgm:pt modelId="{70B823AE-3C48-48E6-89C9-3CDBA6DC99E5}" type="pres">
      <dgm:prSet presAssocID="{0997F31D-FF2C-4D62-9283-165EDFC14485}" presName="parentText" presStyleLbl="node1" presStyleIdx="0" presStyleCnt="3" custScaleX="82312" custScaleY="105181" custLinFactNeighborX="-186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2D50-85C4-48B2-8ABA-0998A2BE12AC}" type="pres">
      <dgm:prSet presAssocID="{0997F31D-FF2C-4D62-9283-165EDFC14485}" presName="descendantText" presStyleLbl="alignAccFollowNode1" presStyleIdx="0" presStyleCnt="3" custScaleX="137938" custScaleY="150610" custLinFactNeighborX="-824" custLinFactNeighborY="-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881855-2C44-4C3D-9B14-F809A4507F6E}" type="pres">
      <dgm:prSet presAssocID="{C9997928-60F6-4745-9D86-F5599B128024}" presName="sp" presStyleCnt="0"/>
      <dgm:spPr/>
    </dgm:pt>
    <dgm:pt modelId="{600C5651-2D96-4B31-979D-4BD102ACAE5C}" type="pres">
      <dgm:prSet presAssocID="{617E42E9-A7C4-4262-B5D7-12C86BDBD9BE}" presName="linNode" presStyleCnt="0"/>
      <dgm:spPr/>
    </dgm:pt>
    <dgm:pt modelId="{588E013D-BA6F-4776-A0E3-164A2640C5EC}" type="pres">
      <dgm:prSet presAssocID="{617E42E9-A7C4-4262-B5D7-12C86BDBD9BE}" presName="parentText" presStyleLbl="node1" presStyleIdx="1" presStyleCnt="3" custScaleX="69720" custScaleY="752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74DC4-3915-43FA-8C99-44EB2A330844}" type="pres">
      <dgm:prSet presAssocID="{617E42E9-A7C4-4262-B5D7-12C86BDBD9BE}" presName="descendantText" presStyleLbl="alignAccFollowNode1" presStyleIdx="1" presStyleCnt="3" custScaleX="115941" custScaleY="126649" custLinFactNeighborX="-1104" custLinFactNeighborY="-1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D527A8-CBCD-4151-97F1-9DEA2D8E733E}" type="pres">
      <dgm:prSet presAssocID="{D77C7DC5-1016-4F10-9223-EDBE0697399A}" presName="sp" presStyleCnt="0"/>
      <dgm:spPr/>
    </dgm:pt>
    <dgm:pt modelId="{B13C186E-212E-4E9A-9D06-2B7C6CF2652C}" type="pres">
      <dgm:prSet presAssocID="{6DC4BBCD-0FFE-41EC-A932-4CB5ABDD2CD6}" presName="linNode" presStyleCnt="0"/>
      <dgm:spPr/>
    </dgm:pt>
    <dgm:pt modelId="{C9182BE2-F3F1-49A1-AAF3-79C99027A89B}" type="pres">
      <dgm:prSet presAssocID="{6DC4BBCD-0FFE-41EC-A932-4CB5ABDD2CD6}" presName="parentText" presStyleLbl="node1" presStyleIdx="2" presStyleCnt="3" custScaleX="7015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544493-CFAE-4128-81F0-5D24D6EF16CE}" type="pres">
      <dgm:prSet presAssocID="{6DC4BBCD-0FFE-41EC-A932-4CB5ABDD2CD6}" presName="descendantText" presStyleLbl="alignAccFollowNode1" presStyleIdx="2" presStyleCnt="3" custScaleX="116152" custScaleY="201262" custLinFactNeighborX="-1828" custLinFactNeighborY="106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D299159-E975-47AB-A3E5-DD6E40839825}" srcId="{6DC4BBCD-0FFE-41EC-A932-4CB5ABDD2CD6}" destId="{D7DD139C-18A0-4E06-84E3-1BE66705911C}" srcOrd="3" destOrd="0" parTransId="{067D2934-9284-4E2A-885D-E056A00E9BE5}" sibTransId="{9A268625-03CB-4FC0-846D-5B13D212605C}"/>
    <dgm:cxn modelId="{314C7644-41D0-40EB-A89D-B88DBA103B85}" srcId="{AB389643-A97E-4039-8E49-63C6A4C2D100}" destId="{0997F31D-FF2C-4D62-9283-165EDFC14485}" srcOrd="0" destOrd="0" parTransId="{DF6096AC-D32D-4DED-BEAA-B54081CEDDD2}" sibTransId="{C9997928-60F6-4745-9D86-F5599B128024}"/>
    <dgm:cxn modelId="{B9004574-E864-4C0E-A7B6-19B0FBACD5CB}" type="presOf" srcId="{5A9F7522-DB80-4E47-BF4D-F3046DE34E76}" destId="{F4544493-CFAE-4128-81F0-5D24D6EF16CE}" srcOrd="0" destOrd="0" presId="urn:microsoft.com/office/officeart/2005/8/layout/vList5"/>
    <dgm:cxn modelId="{3E894A3A-D8F5-4DBE-972F-67EEDFFBCD7F}" type="presOf" srcId="{491E638F-2FD1-4632-98C7-22F38F062BB3}" destId="{96D74DC4-3915-43FA-8C99-44EB2A330844}" srcOrd="0" destOrd="2" presId="urn:microsoft.com/office/officeart/2005/8/layout/vList5"/>
    <dgm:cxn modelId="{230E47C7-20B9-4AF7-80CA-7C774461CDDC}" srcId="{6DC4BBCD-0FFE-41EC-A932-4CB5ABDD2CD6}" destId="{5A9F7522-DB80-4E47-BF4D-F3046DE34E76}" srcOrd="0" destOrd="0" parTransId="{18AA3A00-BC7F-41A3-AA20-C424B2448FC6}" sibTransId="{24CCA91B-E448-46AB-AA3B-1231EB497CB5}"/>
    <dgm:cxn modelId="{38077233-7F5E-4616-AF48-64CAD5F56695}" type="presOf" srcId="{18213112-E309-4E66-95A6-DA72D67586BF}" destId="{4DE42D50-85C4-48B2-8ABA-0998A2BE12AC}" srcOrd="0" destOrd="1" presId="urn:microsoft.com/office/officeart/2005/8/layout/vList5"/>
    <dgm:cxn modelId="{69EDEA16-989A-4974-BA42-AF5E1852BCC6}" srcId="{AB389643-A97E-4039-8E49-63C6A4C2D100}" destId="{617E42E9-A7C4-4262-B5D7-12C86BDBD9BE}" srcOrd="1" destOrd="0" parTransId="{8925BC11-1830-4242-8B7B-997D0303C5BF}" sibTransId="{D77C7DC5-1016-4F10-9223-EDBE0697399A}"/>
    <dgm:cxn modelId="{EC89306D-FF3A-48F4-B63A-C3AD14A3EAB1}" type="presOf" srcId="{2DC30C88-2A54-43F8-AAE6-E7FEDD05C716}" destId="{96D74DC4-3915-43FA-8C99-44EB2A330844}" srcOrd="0" destOrd="1" presId="urn:microsoft.com/office/officeart/2005/8/layout/vList5"/>
    <dgm:cxn modelId="{69DBE5D8-B794-4BAF-AA19-973ECCA9971F}" srcId="{0997F31D-FF2C-4D62-9283-165EDFC14485}" destId="{7861A6DA-BF35-45B6-9E8D-E1AB76D70D9E}" srcOrd="2" destOrd="0" parTransId="{E39ADDFC-4533-482E-9C44-F7A130724664}" sibTransId="{6EFA9514-AD32-48CC-9091-682E3CD3898C}"/>
    <dgm:cxn modelId="{D7E1BAAA-9882-4D84-BE22-EC5D5A678012}" type="presOf" srcId="{0997F31D-FF2C-4D62-9283-165EDFC14485}" destId="{70B823AE-3C48-48E6-89C9-3CDBA6DC99E5}" srcOrd="0" destOrd="0" presId="urn:microsoft.com/office/officeart/2005/8/layout/vList5"/>
    <dgm:cxn modelId="{760B7BA7-1230-4D53-9101-BDD3ACE8930A}" srcId="{AB389643-A97E-4039-8E49-63C6A4C2D100}" destId="{6DC4BBCD-0FFE-41EC-A932-4CB5ABDD2CD6}" srcOrd="2" destOrd="0" parTransId="{0873D005-FB25-46F4-9C1A-E7CD5C451D40}" sibTransId="{A0468D23-1E75-4AF1-9E64-CACEBDCA2EC2}"/>
    <dgm:cxn modelId="{469DE798-E4D7-4337-8619-012AF38A6C27}" srcId="{0997F31D-FF2C-4D62-9283-165EDFC14485}" destId="{4EF43964-CF1F-494A-87C4-C132905FC235}" srcOrd="0" destOrd="0" parTransId="{27DF0CA1-9869-4390-84FB-5088AF59D217}" sibTransId="{FC3D9C29-CB46-4493-9B3F-9F4EF4E0C9D0}"/>
    <dgm:cxn modelId="{E3B7D79A-BBCA-4154-9CAC-E2D3D32565EE}" srcId="{6DC4BBCD-0FFE-41EC-A932-4CB5ABDD2CD6}" destId="{5E056067-EC21-4F3A-8775-884A8344D807}" srcOrd="2" destOrd="0" parTransId="{934D8DA7-2235-45E0-A04A-96DCCE9F6C9C}" sibTransId="{7652D5F9-0945-4103-9969-D9AB8D01587A}"/>
    <dgm:cxn modelId="{349389A1-2A7D-4875-AF8E-E5586AB6858B}" type="presOf" srcId="{4EF43964-CF1F-494A-87C4-C132905FC235}" destId="{4DE42D50-85C4-48B2-8ABA-0998A2BE12AC}" srcOrd="0" destOrd="0" presId="urn:microsoft.com/office/officeart/2005/8/layout/vList5"/>
    <dgm:cxn modelId="{777D9626-36C7-4EFD-BF79-60E690F245C3}" srcId="{6DC4BBCD-0FFE-41EC-A932-4CB5ABDD2CD6}" destId="{936A536F-38A9-4F39-A358-55318745BD92}" srcOrd="1" destOrd="0" parTransId="{E134AD10-E750-4F46-8225-A3C8F2D9CC14}" sibTransId="{57604DC2-50AE-4D21-875F-AD492E7DF112}"/>
    <dgm:cxn modelId="{34122837-1173-4D0F-8BD1-82E8775BE5A5}" type="presOf" srcId="{D7DD139C-18A0-4E06-84E3-1BE66705911C}" destId="{F4544493-CFAE-4128-81F0-5D24D6EF16CE}" srcOrd="0" destOrd="3" presId="urn:microsoft.com/office/officeart/2005/8/layout/vList5"/>
    <dgm:cxn modelId="{E2DC4E47-63E2-47D1-A1D8-96F9FF0899F4}" srcId="{617E42E9-A7C4-4262-B5D7-12C86BDBD9BE}" destId="{491E638F-2FD1-4632-98C7-22F38F062BB3}" srcOrd="2" destOrd="0" parTransId="{D4865131-4795-4818-864F-D8AC4B57838A}" sibTransId="{75CED580-CBC8-4AE1-87A2-7A176F4E9A8B}"/>
    <dgm:cxn modelId="{84804006-B79B-4C59-BED3-B36F2537B15D}" type="presOf" srcId="{82010E6B-3891-41A8-BCE3-6A60579F6D73}" destId="{4DE42D50-85C4-48B2-8ABA-0998A2BE12AC}" srcOrd="0" destOrd="3" presId="urn:microsoft.com/office/officeart/2005/8/layout/vList5"/>
    <dgm:cxn modelId="{F79C8A10-D03B-4743-8026-469495366BDF}" srcId="{617E42E9-A7C4-4262-B5D7-12C86BDBD9BE}" destId="{2DC30C88-2A54-43F8-AAE6-E7FEDD05C716}" srcOrd="1" destOrd="0" parTransId="{E13CD5DB-B58E-46A2-9AD9-76C24184F043}" sibTransId="{BA574DDD-0683-47B0-BD08-44058CD3D37D}"/>
    <dgm:cxn modelId="{44C04BFB-5258-4436-BEA9-BBE431624118}" type="presOf" srcId="{617E42E9-A7C4-4262-B5D7-12C86BDBD9BE}" destId="{588E013D-BA6F-4776-A0E3-164A2640C5EC}" srcOrd="0" destOrd="0" presId="urn:microsoft.com/office/officeart/2005/8/layout/vList5"/>
    <dgm:cxn modelId="{B8164C0D-6BA4-49C4-AF6E-80EBAD5A0320}" type="presOf" srcId="{7861A6DA-BF35-45B6-9E8D-E1AB76D70D9E}" destId="{4DE42D50-85C4-48B2-8ABA-0998A2BE12AC}" srcOrd="0" destOrd="2" presId="urn:microsoft.com/office/officeart/2005/8/layout/vList5"/>
    <dgm:cxn modelId="{20A9768E-05A2-4C99-9426-E450858CA75D}" type="presOf" srcId="{6DC4BBCD-0FFE-41EC-A932-4CB5ABDD2CD6}" destId="{C9182BE2-F3F1-49A1-AAF3-79C99027A89B}" srcOrd="0" destOrd="0" presId="urn:microsoft.com/office/officeart/2005/8/layout/vList5"/>
    <dgm:cxn modelId="{9EB2DECD-9C6F-4DE8-93B9-606A5F426769}" srcId="{6DC4BBCD-0FFE-41EC-A932-4CB5ABDD2CD6}" destId="{FDEE9F27-C9EA-4898-9DDB-BE8EA8162144}" srcOrd="4" destOrd="0" parTransId="{B069E1CB-D344-461D-8FBF-00E117C2634A}" sibTransId="{E92A0C0E-617E-4944-9668-9AB4E8B848D2}"/>
    <dgm:cxn modelId="{BC2CF6AC-D178-4102-8537-B091194964BF}" srcId="{0997F31D-FF2C-4D62-9283-165EDFC14485}" destId="{18213112-E309-4E66-95A6-DA72D67586BF}" srcOrd="1" destOrd="0" parTransId="{48BE7068-9B46-4D8B-961E-95FC6D24AEF2}" sibTransId="{17723D03-234C-4795-8C97-C31216625C21}"/>
    <dgm:cxn modelId="{71B3D022-684A-4C3A-8B30-60E9F9549CD2}" type="presOf" srcId="{AB389643-A97E-4039-8E49-63C6A4C2D100}" destId="{30E17827-08CC-43CE-AD82-3FC3E2DC2546}" srcOrd="0" destOrd="0" presId="urn:microsoft.com/office/officeart/2005/8/layout/vList5"/>
    <dgm:cxn modelId="{8D1D5B1A-8BBD-42EA-B680-31CDBA8689F6}" srcId="{617E42E9-A7C4-4262-B5D7-12C86BDBD9BE}" destId="{4B7BAECF-871E-43D6-846F-0952ACDAA0F0}" srcOrd="0" destOrd="0" parTransId="{AD2FFD9C-34AC-4EAA-B31C-8F5D891A610C}" sibTransId="{4067BA48-3F7F-4BCF-93D0-C586D27FA5DF}"/>
    <dgm:cxn modelId="{2ED8787E-087E-4C90-9FD8-0B7BED956804}" type="presOf" srcId="{FDEE9F27-C9EA-4898-9DDB-BE8EA8162144}" destId="{F4544493-CFAE-4128-81F0-5D24D6EF16CE}" srcOrd="0" destOrd="4" presId="urn:microsoft.com/office/officeart/2005/8/layout/vList5"/>
    <dgm:cxn modelId="{99026AB1-F200-432E-96BF-2D525DA31297}" srcId="{0997F31D-FF2C-4D62-9283-165EDFC14485}" destId="{82010E6B-3891-41A8-BCE3-6A60579F6D73}" srcOrd="3" destOrd="0" parTransId="{4DF53B3D-CF8A-4CDF-AD5D-F0A588312129}" sibTransId="{6352036A-7633-4C62-82B4-0E06E63B4305}"/>
    <dgm:cxn modelId="{E8BEF045-FD87-4B06-ADE9-3EF7805DCF0A}" type="presOf" srcId="{4B7BAECF-871E-43D6-846F-0952ACDAA0F0}" destId="{96D74DC4-3915-43FA-8C99-44EB2A330844}" srcOrd="0" destOrd="0" presId="urn:microsoft.com/office/officeart/2005/8/layout/vList5"/>
    <dgm:cxn modelId="{8877499B-21A2-4955-8B02-47B7F5BFE6FB}" type="presOf" srcId="{5E056067-EC21-4F3A-8775-884A8344D807}" destId="{F4544493-CFAE-4128-81F0-5D24D6EF16CE}" srcOrd="0" destOrd="2" presId="urn:microsoft.com/office/officeart/2005/8/layout/vList5"/>
    <dgm:cxn modelId="{DB7428CE-6CC3-4C10-A9AA-006B77308D0C}" type="presOf" srcId="{936A536F-38A9-4F39-A358-55318745BD92}" destId="{F4544493-CFAE-4128-81F0-5D24D6EF16CE}" srcOrd="0" destOrd="1" presId="urn:microsoft.com/office/officeart/2005/8/layout/vList5"/>
    <dgm:cxn modelId="{7169FC10-9870-4C40-8A1B-C080CFBA28E0}" type="presParOf" srcId="{30E17827-08CC-43CE-AD82-3FC3E2DC2546}" destId="{589F1877-4F91-4960-A4D1-2DE6E4DE3297}" srcOrd="0" destOrd="0" presId="urn:microsoft.com/office/officeart/2005/8/layout/vList5"/>
    <dgm:cxn modelId="{222726FE-6949-4C62-A102-5AD31C70F718}" type="presParOf" srcId="{589F1877-4F91-4960-A4D1-2DE6E4DE3297}" destId="{70B823AE-3C48-48E6-89C9-3CDBA6DC99E5}" srcOrd="0" destOrd="0" presId="urn:microsoft.com/office/officeart/2005/8/layout/vList5"/>
    <dgm:cxn modelId="{135EE782-83CC-49D7-8ECE-F286B4EC4955}" type="presParOf" srcId="{589F1877-4F91-4960-A4D1-2DE6E4DE3297}" destId="{4DE42D50-85C4-48B2-8ABA-0998A2BE12AC}" srcOrd="1" destOrd="0" presId="urn:microsoft.com/office/officeart/2005/8/layout/vList5"/>
    <dgm:cxn modelId="{0252E009-3B37-4CE9-ABE0-3CD5F9EAC6A3}" type="presParOf" srcId="{30E17827-08CC-43CE-AD82-3FC3E2DC2546}" destId="{59881855-2C44-4C3D-9B14-F809A4507F6E}" srcOrd="1" destOrd="0" presId="urn:microsoft.com/office/officeart/2005/8/layout/vList5"/>
    <dgm:cxn modelId="{D6FAEB68-8CC6-41BA-BE11-ECC3EDB88B31}" type="presParOf" srcId="{30E17827-08CC-43CE-AD82-3FC3E2DC2546}" destId="{600C5651-2D96-4B31-979D-4BD102ACAE5C}" srcOrd="2" destOrd="0" presId="urn:microsoft.com/office/officeart/2005/8/layout/vList5"/>
    <dgm:cxn modelId="{B5EB48E0-69B9-45D8-AB6F-663E8986B54D}" type="presParOf" srcId="{600C5651-2D96-4B31-979D-4BD102ACAE5C}" destId="{588E013D-BA6F-4776-A0E3-164A2640C5EC}" srcOrd="0" destOrd="0" presId="urn:microsoft.com/office/officeart/2005/8/layout/vList5"/>
    <dgm:cxn modelId="{B5AEAB60-D6D5-47B4-B8D7-5DD3FA8D5D80}" type="presParOf" srcId="{600C5651-2D96-4B31-979D-4BD102ACAE5C}" destId="{96D74DC4-3915-43FA-8C99-44EB2A330844}" srcOrd="1" destOrd="0" presId="urn:microsoft.com/office/officeart/2005/8/layout/vList5"/>
    <dgm:cxn modelId="{8FAAAA7F-6A83-4CCE-892F-B6F5B4A56FC8}" type="presParOf" srcId="{30E17827-08CC-43CE-AD82-3FC3E2DC2546}" destId="{21D527A8-CBCD-4151-97F1-9DEA2D8E733E}" srcOrd="3" destOrd="0" presId="urn:microsoft.com/office/officeart/2005/8/layout/vList5"/>
    <dgm:cxn modelId="{C3DE5395-0DAF-42A1-A398-0C005A7F5C30}" type="presParOf" srcId="{30E17827-08CC-43CE-AD82-3FC3E2DC2546}" destId="{B13C186E-212E-4E9A-9D06-2B7C6CF2652C}" srcOrd="4" destOrd="0" presId="urn:microsoft.com/office/officeart/2005/8/layout/vList5"/>
    <dgm:cxn modelId="{D4C6A3F0-67DD-40F9-8070-399BBC90C840}" type="presParOf" srcId="{B13C186E-212E-4E9A-9D06-2B7C6CF2652C}" destId="{C9182BE2-F3F1-49A1-AAF3-79C99027A89B}" srcOrd="0" destOrd="0" presId="urn:microsoft.com/office/officeart/2005/8/layout/vList5"/>
    <dgm:cxn modelId="{C91BC8EB-1A15-478D-8BF9-C8038FD4C3E3}" type="presParOf" srcId="{B13C186E-212E-4E9A-9D06-2B7C6CF2652C}" destId="{F4544493-CFAE-4128-81F0-5D24D6EF16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42D50-85C4-48B2-8ABA-0998A2BE12AC}">
      <dsp:nvSpPr>
        <dsp:cNvPr id="0" name=""/>
        <dsp:cNvSpPr/>
      </dsp:nvSpPr>
      <dsp:spPr>
        <a:xfrm rot="5400000">
          <a:off x="4908036" y="-2644327"/>
          <a:ext cx="1509311" cy="680089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 rot="-5400000">
        <a:off x="2262246" y="75141"/>
        <a:ext cx="6727213" cy="1361955"/>
      </dsp:txXfrm>
    </dsp:sp>
    <dsp:sp modelId="{70B823AE-3C48-48E6-89C9-3CDBA6DC99E5}">
      <dsp:nvSpPr>
        <dsp:cNvPr id="0" name=""/>
        <dsp:cNvSpPr/>
      </dsp:nvSpPr>
      <dsp:spPr>
        <a:xfrm>
          <a:off x="0" y="97585"/>
          <a:ext cx="2282798" cy="1317566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318" y="161903"/>
        <a:ext cx="2154162" cy="1188930"/>
      </dsp:txXfrm>
    </dsp:sp>
    <dsp:sp modelId="{96D74DC4-3915-43FA-8C99-44EB2A330844}">
      <dsp:nvSpPr>
        <dsp:cNvPr id="0" name=""/>
        <dsp:cNvSpPr/>
      </dsp:nvSpPr>
      <dsp:spPr>
        <a:xfrm rot="5400000">
          <a:off x="4979044" y="-1161644"/>
          <a:ext cx="1269190" cy="673712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1,669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245075" y="1634282"/>
        <a:ext cx="6675172" cy="1145276"/>
      </dsp:txXfrm>
    </dsp:sp>
    <dsp:sp modelId="{588E013D-BA6F-4776-A0E3-164A2640C5EC}">
      <dsp:nvSpPr>
        <dsp:cNvPr id="0" name=""/>
        <dsp:cNvSpPr/>
      </dsp:nvSpPr>
      <dsp:spPr>
        <a:xfrm>
          <a:off x="2299" y="1737006"/>
          <a:ext cx="2278860" cy="94249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6800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kern="12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48308" y="1783015"/>
        <a:ext cx="2186842" cy="850475"/>
      </dsp:txXfrm>
    </dsp:sp>
    <dsp:sp modelId="{F4544493-CFAE-4128-81F0-5D24D6EF16CE}">
      <dsp:nvSpPr>
        <dsp:cNvPr id="0" name=""/>
        <dsp:cNvSpPr/>
      </dsp:nvSpPr>
      <dsp:spPr>
        <a:xfrm rot="5400000">
          <a:off x="4601966" y="540955"/>
          <a:ext cx="2016911" cy="674938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7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25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235728" y="3005651"/>
        <a:ext cx="6650932" cy="1819997"/>
      </dsp:txXfrm>
    </dsp:sp>
    <dsp:sp modelId="{C9182BE2-F3F1-49A1-AAF3-79C99027A89B}">
      <dsp:nvSpPr>
        <dsp:cNvPr id="0" name=""/>
        <dsp:cNvSpPr/>
      </dsp:nvSpPr>
      <dsp:spPr>
        <a:xfrm>
          <a:off x="2299" y="3287604"/>
          <a:ext cx="2293176" cy="125266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>
        <a:off x="63449" y="3348754"/>
        <a:ext cx="2170876" cy="1130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0.89199</cdr:x>
      <cdr:y>0.87106</cdr:y>
    </cdr:from>
    <cdr:to>
      <cdr:x>0.93339</cdr:x>
      <cdr:y>0.95082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6292850" y="2699233"/>
          <a:ext cx="292100" cy="2471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900" dirty="0">
              <a:latin typeface="標楷體" panose="03000509000000000000" pitchFamily="65" charset="-120"/>
              <a:ea typeface="標楷體" panose="03000509000000000000" pitchFamily="65" charset="-120"/>
            </a:rPr>
            <a:t>單位</a:t>
          </a:r>
          <a:r>
            <a:rPr lang="en-US" altLang="zh-TW" sz="900" dirty="0">
              <a:latin typeface="標楷體" panose="03000509000000000000" pitchFamily="65" charset="-120"/>
              <a:ea typeface="標楷體" panose="03000509000000000000" pitchFamily="65" charset="-120"/>
            </a:rPr>
            <a:t>:</a:t>
          </a:r>
          <a:r>
            <a:rPr lang="zh-TW" altLang="en-US" sz="9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百萬</a:t>
          </a:r>
          <a:endParaRPr lang="zh-TW" altLang="en-US" sz="900" dirty="0">
            <a:latin typeface="標楷體" panose="03000509000000000000" pitchFamily="65" charset="-120"/>
            <a:ea typeface="標楷體" panose="03000509000000000000" pitchFamily="65" charset="-12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0.56575</cdr:x>
      <cdr:y>0.5055</cdr:y>
    </cdr:from>
    <cdr:to>
      <cdr:x>0.569</cdr:x>
      <cdr:y>0.54775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95733" y="2693750"/>
          <a:ext cx="38895" cy="205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  <cdr:relSizeAnchor xmlns:cdr="http://schemas.openxmlformats.org/drawingml/2006/chartDrawing">
    <cdr:from>
      <cdr:x>0.73204</cdr:x>
      <cdr:y>0.16883</cdr:y>
    </cdr:from>
    <cdr:to>
      <cdr:x>0.77737</cdr:x>
      <cdr:y>0.21935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8419957" y="991415"/>
          <a:ext cx="521385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9(4)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0.7405</cdr:x>
      <cdr:y>0.28185</cdr:y>
    </cdr:from>
    <cdr:to>
      <cdr:x>0.78583</cdr:x>
      <cdr:y>0.33237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8517234" y="1655062"/>
          <a:ext cx="521384" cy="296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140 (257)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0.73881</cdr:x>
      <cdr:y>0.38492</cdr:y>
    </cdr:from>
    <cdr:to>
      <cdr:x>0.78414</cdr:x>
      <cdr:y>0.43544</cdr:y>
    </cdr:to>
    <cdr:sp macro="" textlink="">
      <cdr:nvSpPr>
        <cdr:cNvPr id="7" name="文字方塊 1"/>
        <cdr:cNvSpPr txBox="1"/>
      </cdr:nvSpPr>
      <cdr:spPr>
        <a:xfrm xmlns:a="http://schemas.openxmlformats.org/drawingml/2006/main">
          <a:off x="8497779" y="2260292"/>
          <a:ext cx="521384" cy="296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66 (329)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0.79979</cdr:x>
      <cdr:y>0.34875</cdr:y>
    </cdr:from>
    <cdr:to>
      <cdr:x>0.84512</cdr:x>
      <cdr:y>0.39927</cdr:y>
    </cdr:to>
    <cdr:sp macro="" textlink="">
      <cdr:nvSpPr>
        <cdr:cNvPr id="8" name="文字方塊 1"/>
        <cdr:cNvSpPr txBox="1"/>
      </cdr:nvSpPr>
      <cdr:spPr>
        <a:xfrm xmlns:a="http://schemas.openxmlformats.org/drawingml/2006/main">
          <a:off x="9199132" y="2047928"/>
          <a:ext cx="521384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14(1)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0.79989</cdr:x>
      <cdr:y>0.64998</cdr:y>
    </cdr:from>
    <cdr:to>
      <cdr:x>0.84522</cdr:x>
      <cdr:y>0.7005</cdr:y>
    </cdr:to>
    <cdr:sp macro="" textlink="">
      <cdr:nvSpPr>
        <cdr:cNvPr id="9" name="文字方塊 1"/>
        <cdr:cNvSpPr txBox="1"/>
      </cdr:nvSpPr>
      <cdr:spPr>
        <a:xfrm xmlns:a="http://schemas.openxmlformats.org/drawingml/2006/main">
          <a:off x="9200332" y="3816764"/>
          <a:ext cx="521384" cy="296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201 (192)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0.80535</cdr:x>
      <cdr:y>0.42494</cdr:y>
    </cdr:from>
    <cdr:to>
      <cdr:x>0.85068</cdr:x>
      <cdr:y>0.47546</cdr:y>
    </cdr:to>
    <cdr:sp macro="" textlink="">
      <cdr:nvSpPr>
        <cdr:cNvPr id="10" name="文字方塊 1"/>
        <cdr:cNvSpPr txBox="1"/>
      </cdr:nvSpPr>
      <cdr:spPr>
        <a:xfrm xmlns:a="http://schemas.openxmlformats.org/drawingml/2006/main">
          <a:off x="9263056" y="2495303"/>
          <a:ext cx="521384" cy="296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103 (66)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0.78743</cdr:x>
      <cdr:y>0.52016</cdr:y>
    </cdr:from>
    <cdr:to>
      <cdr:x>0.84774</cdr:x>
      <cdr:y>0.57068</cdr:y>
    </cdr:to>
    <cdr:sp macro="" textlink="">
      <cdr:nvSpPr>
        <cdr:cNvPr id="11" name="文字方塊 1"/>
        <cdr:cNvSpPr txBox="1"/>
      </cdr:nvSpPr>
      <cdr:spPr>
        <a:xfrm xmlns:a="http://schemas.openxmlformats.org/drawingml/2006/main">
          <a:off x="9056940" y="3054447"/>
          <a:ext cx="693684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35(38)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0.80453</cdr:x>
      <cdr:y>0.80646</cdr:y>
    </cdr:from>
    <cdr:to>
      <cdr:x>0.84986</cdr:x>
      <cdr:y>0.85698</cdr:y>
    </cdr:to>
    <cdr:sp macro="" textlink="">
      <cdr:nvSpPr>
        <cdr:cNvPr id="12" name="文字方塊 1"/>
        <cdr:cNvSpPr txBox="1"/>
      </cdr:nvSpPr>
      <cdr:spPr>
        <a:xfrm xmlns:a="http://schemas.openxmlformats.org/drawingml/2006/main">
          <a:off x="9253655" y="4735677"/>
          <a:ext cx="521385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29(8)</a:t>
          </a:r>
          <a:endParaRPr lang="zh-TW" alt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8E7DD-8933-4434-9A12-CCAAD0D1D45F}" type="datetimeFigureOut">
              <a:rPr lang="zh-TW" altLang="en-US" smtClean="0"/>
              <a:t>2019/11/18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CB6DE-DC34-42AF-A5B2-7E661D9ED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361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2019/11/18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91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877" indent="-285722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2888" indent="-22857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043" indent="-22857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199" indent="-22857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354" indent="-228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509" indent="-228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8664" indent="-228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5819" indent="-228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0727588-A39B-44D8-8E14-976437A683E0}" type="slidenum">
              <a:rPr lang="en-US" altLang="zh-TW" smtClean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495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253253" y="4611760"/>
            <a:ext cx="2848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國立清華大學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校務發展諮詢委員會簡報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日期：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2019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)   </a:t>
            </a:r>
            <a:endParaRPr lang="zh-TW" altLang="en-US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ctrTitle"/>
          </p:nvPr>
        </p:nvSpPr>
        <p:spPr>
          <a:xfrm>
            <a:off x="3370729" y="2117445"/>
            <a:ext cx="6535271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6" name="副標題 2"/>
          <p:cNvSpPr>
            <a:spLocks noGrp="1"/>
          </p:cNvSpPr>
          <p:nvPr>
            <p:ph type="subTitle" idx="1"/>
          </p:nvPr>
        </p:nvSpPr>
        <p:spPr>
          <a:xfrm>
            <a:off x="3989294" y="4853882"/>
            <a:ext cx="5549154" cy="1146468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00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34333" y="653308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370729" y="1767822"/>
            <a:ext cx="6535271" cy="2387600"/>
          </a:xfrm>
        </p:spPr>
        <p:txBody>
          <a:bodyPr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zh-TW" altLang="en-US" sz="3600" dirty="0">
                <a:solidFill>
                  <a:srgbClr val="CC3300"/>
                </a:solidFill>
              </a:rPr>
              <a:t>清華大學理學院</a:t>
            </a:r>
            <a:r>
              <a:rPr lang="en-US" altLang="zh-TW" sz="3600" dirty="0">
                <a:solidFill>
                  <a:srgbClr val="CC3300"/>
                </a:solidFill>
              </a:rPr>
              <a:t/>
            </a:r>
            <a:br>
              <a:rPr lang="en-US" altLang="zh-TW" sz="3600" dirty="0">
                <a:solidFill>
                  <a:srgbClr val="CC3300"/>
                </a:solidFill>
              </a:rPr>
            </a:br>
            <a:r>
              <a:rPr lang="zh-TW" altLang="en-US" sz="3600" dirty="0">
                <a:solidFill>
                  <a:srgbClr val="CC3300"/>
                </a:solidFill>
              </a:rPr>
              <a:t>願景、現況、規劃</a:t>
            </a:r>
            <a:br>
              <a:rPr lang="zh-TW" altLang="en-US" sz="3600" dirty="0">
                <a:solidFill>
                  <a:srgbClr val="CC3300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College of Science, NTHU</a:t>
            </a:r>
            <a:br>
              <a:rPr lang="en-US" altLang="zh-TW" sz="3600" dirty="0">
                <a:solidFill>
                  <a:srgbClr val="000066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 Vision, Status and Planning </a:t>
            </a:r>
            <a:endParaRPr lang="zh-TW" altLang="en-US" sz="3600" dirty="0">
              <a:solidFill>
                <a:srgbClr val="FF3300"/>
              </a:solidFill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4063253" y="3917070"/>
            <a:ext cx="5549154" cy="1146468"/>
          </a:xfrm>
        </p:spPr>
        <p:txBody>
          <a:bodyPr>
            <a:noAutofit/>
          </a:bodyPr>
          <a:lstStyle/>
          <a:p>
            <a:pPr>
              <a:lnSpc>
                <a:spcPts val="2500"/>
              </a:lnSpc>
            </a:pPr>
            <a:endParaRPr lang="zh-TW" altLang="en-US" sz="2400" dirty="0">
              <a:solidFill>
                <a:srgbClr val="FF3300"/>
              </a:solidFill>
            </a:endParaRPr>
          </a:p>
          <a:p>
            <a:pPr>
              <a:lnSpc>
                <a:spcPts val="2500"/>
              </a:lnSpc>
            </a:pPr>
            <a:r>
              <a:rPr lang="zh-TW" altLang="en-US" sz="2400" dirty="0" smtClean="0">
                <a:solidFill>
                  <a:srgbClr val="002060"/>
                </a:solidFill>
              </a:rPr>
              <a:t>蔡孟傑 </a:t>
            </a:r>
            <a:r>
              <a:rPr lang="en-US" altLang="zh-TW" sz="2400" dirty="0" smtClean="0">
                <a:solidFill>
                  <a:srgbClr val="002060"/>
                </a:solidFill>
              </a:rPr>
              <a:t>(</a:t>
            </a:r>
            <a:r>
              <a:rPr lang="en-US" altLang="zh-TW" sz="2400" dirty="0">
                <a:solidFill>
                  <a:srgbClr val="002060"/>
                </a:solidFill>
              </a:rPr>
              <a:t>M. K. Chuah </a:t>
            </a:r>
            <a:r>
              <a:rPr lang="en-US" altLang="zh-TW" sz="2400" dirty="0" smtClean="0">
                <a:solidFill>
                  <a:srgbClr val="002060"/>
                </a:solidFill>
              </a:rPr>
              <a:t>) </a:t>
            </a:r>
            <a:r>
              <a:rPr lang="en-US" altLang="zh-TW" sz="2400" dirty="0">
                <a:solidFill>
                  <a:srgbClr val="002060"/>
                </a:solidFill>
              </a:rPr>
              <a:t>(</a:t>
            </a:r>
            <a:r>
              <a:rPr lang="en-US" altLang="zh-TW" sz="2400" dirty="0" smtClean="0">
                <a:solidFill>
                  <a:srgbClr val="002060"/>
                </a:solidFill>
              </a:rPr>
              <a:t>10/2019</a:t>
            </a:r>
            <a:r>
              <a:rPr lang="en-US" altLang="zh-TW" sz="2400" dirty="0" smtClean="0">
                <a:solidFill>
                  <a:srgbClr val="000066"/>
                </a:solidFill>
              </a:rPr>
              <a:t>)</a:t>
            </a:r>
            <a:endParaRPr lang="en-US" altLang="zh-TW" sz="2400" dirty="0">
              <a:solidFill>
                <a:srgbClr val="000066"/>
              </a:solidFill>
            </a:endParaRPr>
          </a:p>
          <a:p>
            <a:pPr>
              <a:lnSpc>
                <a:spcPts val="2500"/>
              </a:lnSpc>
            </a:pPr>
            <a:r>
              <a:rPr lang="en-US" altLang="zh-TW" sz="2400" u="sng" dirty="0" smtClean="0">
                <a:solidFill>
                  <a:srgbClr val="CC3300"/>
                </a:solidFill>
              </a:rPr>
              <a:t>http</a:t>
            </a:r>
            <a:r>
              <a:rPr lang="en-US" altLang="zh-TW" sz="2400" u="sng" dirty="0">
                <a:solidFill>
                  <a:srgbClr val="CC3300"/>
                </a:solidFill>
              </a:rPr>
              <a:t>://science.nthu.edu.tw</a:t>
            </a:r>
            <a:endParaRPr lang="zh-TW" altLang="en-US" sz="2400" u="sng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41586" y="233694"/>
            <a:ext cx="6950922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0066"/>
                </a:solidFill>
              </a:rPr>
              <a:t>   </a:t>
            </a:r>
            <a:r>
              <a:rPr lang="en-US" altLang="zh-TW" dirty="0" smtClean="0">
                <a:solidFill>
                  <a:srgbClr val="000066"/>
                </a:solidFill>
              </a:rPr>
              <a:t>Ⅲ</a:t>
            </a:r>
            <a:r>
              <a:rPr lang="zh-TW" altLang="en-US" dirty="0">
                <a:solidFill>
                  <a:srgbClr val="000066"/>
                </a:solidFill>
              </a:rPr>
              <a:t>未來規劃 </a:t>
            </a:r>
            <a:r>
              <a:rPr lang="en-US" altLang="zh-TW" dirty="0">
                <a:solidFill>
                  <a:srgbClr val="000066"/>
                </a:solidFill>
              </a:rPr>
              <a:t>(</a:t>
            </a:r>
            <a:r>
              <a:rPr lang="en-US" altLang="zh-TW" dirty="0" smtClean="0">
                <a:solidFill>
                  <a:srgbClr val="000066"/>
                </a:solidFill>
              </a:rPr>
              <a:t>Planning)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6862" y="1793630"/>
            <a:ext cx="9170376" cy="396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b="1" dirty="0" err="1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標竿學校</a:t>
            </a:r>
            <a:r>
              <a:rPr lang="en-US" altLang="zh-TW" sz="32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8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日本京都大學（Kyoto University</a:t>
            </a:r>
            <a:r>
              <a:rPr lang="zh-TW" altLang="zh-TW" sz="28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）</a:t>
            </a:r>
            <a:endParaRPr lang="en-US" altLang="zh-TW" sz="2800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 lvl="0"/>
            <a:endParaRPr lang="en-US" altLang="zh-TW" sz="3200" b="1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zh-TW" sz="28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未來</a:t>
            </a:r>
            <a:r>
              <a:rPr lang="zh-TW" altLang="zh-TW" sz="2800" b="1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五年發展計畫目標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目標一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以院為核心，組成卓越研究團隊，推動跨領域研究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、</a:t>
            </a:r>
            <a:endParaRPr lang="en-US" altLang="zh-TW" sz="2400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en-US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                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課程及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招生，以培育多專長人才。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二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：推動理學院下一世代研究領域。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三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：本校理學院在世界排名前</a:t>
            </a:r>
            <a:r>
              <a:rPr lang="en-US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50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名。</a:t>
            </a:r>
          </a:p>
        </p:txBody>
      </p:sp>
    </p:spTree>
    <p:extLst>
      <p:ext uri="{BB962C8B-B14F-4D97-AF65-F5344CB8AC3E}">
        <p14:creationId xmlns:p14="http://schemas.microsoft.com/office/powerpoint/2010/main" val="11157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04445" y="1929762"/>
            <a:ext cx="8519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一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以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院為核心，組成卓越研究團隊，推動跨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領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域研究、課程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及招生，以培育多專長人才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600"/>
              </a:lnSpc>
            </a:pP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領域教師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招生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72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83576" y="1756567"/>
            <a:ext cx="9557240" cy="453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defRPr/>
            </a:pP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推動理學院下一世代研究領域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基礎研究，增進產業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「前瞻量子科技研究中心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物理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「前瞻物質基礎與應用科學中心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校內及校外數據科學研究之連結統並推動數據科學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在其他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領域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之實驗課程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(DS+X Project)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建置統計開放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eaLnBrk="0" hangingPunct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「台灣聯大國際天文研究中心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天文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「科學計算與人工智慧研究群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7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6956" y="1719992"/>
            <a:ext cx="89368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三：本校理學院在世界排名前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360"/>
              </a:lnSpc>
            </a:pP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配合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學校訂定新聘教師激勵薪資，積極延攬學術優異人才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理學院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，並給予有研究潛力之年輕教師重點栽培，在教學、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、住宿等建立完整補助及開辦制度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籌募新聘教師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費。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留任優秀教師及延攬享譽國際優秀學者為理學院專任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榮譽講座教授。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擴展新的尖端領域，組成研究團隊，以便研究能量能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發揮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乘作用，並增加研究的深度及廣度</a:t>
            </a:r>
            <a:r>
              <a:rPr lang="zh-TW" altLang="zh-TW" sz="2400" dirty="0"/>
              <a:t>。</a:t>
            </a:r>
          </a:p>
          <a:p>
            <a:pPr>
              <a:lnSpc>
                <a:spcPts val="3000"/>
              </a:lnSpc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59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2777627" y="1854081"/>
            <a:ext cx="431958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謝謝指教</a:t>
            </a:r>
            <a:endParaRPr lang="en-US" altLang="zh-TW" sz="7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5" descr="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0" y="54451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</a:t>
            </a:r>
            <a:r>
              <a:rPr lang="en-US" altLang="zh-TW" dirty="0" smtClean="0">
                <a:solidFill>
                  <a:srgbClr val="000066"/>
                </a:solidFill>
              </a:rPr>
              <a:t>Ⅰ</a:t>
            </a:r>
            <a:r>
              <a:rPr lang="zh-TW" altLang="en-US" dirty="0" smtClean="0">
                <a:solidFill>
                  <a:srgbClr val="000066"/>
                </a:solidFill>
              </a:rPr>
              <a:t>願景 </a:t>
            </a:r>
            <a:r>
              <a:rPr lang="en-US" altLang="zh-TW" dirty="0" smtClean="0">
                <a:solidFill>
                  <a:srgbClr val="000066"/>
                </a:solidFill>
              </a:rPr>
              <a:t>(Vision)</a:t>
            </a:r>
            <a:endParaRPr lang="zh-TW" altLang="en-US" dirty="0"/>
          </a:p>
        </p:txBody>
      </p:sp>
      <p:sp>
        <p:nvSpPr>
          <p:cNvPr id="5" name="Text Box 29"/>
          <p:cNvSpPr txBox="1">
            <a:spLocks noGrp="1" noChangeArrowheads="1"/>
          </p:cNvSpPr>
          <p:nvPr>
            <p:ph idx="1"/>
          </p:nvPr>
        </p:nvSpPr>
        <p:spPr bwMode="auto">
          <a:xfrm>
            <a:off x="495300" y="1801504"/>
            <a:ext cx="891540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algn="l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願</a:t>
            </a:r>
            <a:r>
              <a:rPr lang="zh-TW" altLang="en-US" sz="3200" b="1" dirty="0">
                <a:solidFill>
                  <a:srgbClr val="000066"/>
                </a:solidFill>
                <a:latin typeface="Arial" charset="0"/>
              </a:rPr>
              <a:t>景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追求卓越 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(</a:t>
            </a:r>
            <a:r>
              <a:rPr lang="en-US" altLang="zh-TW" sz="3200" b="1" dirty="0">
                <a:solidFill>
                  <a:srgbClr val="CC3300"/>
                </a:solidFill>
              </a:rPr>
              <a:t>search for excellence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)</a:t>
            </a:r>
          </a:p>
          <a:p>
            <a:pPr marL="282575" indent="-282575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目標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推動跨學門基礎科學教學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lang="en-US" altLang="zh-TW" sz="3200" b="1" dirty="0">
                <a:solidFill>
                  <a:srgbClr val="000066"/>
                </a:solidFill>
              </a:rPr>
              <a:t>interdisciplinary teaching)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進行世界級尖端前瞻研究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kumimoji="0" lang="en-US" altLang="zh-TW" sz="3200" b="1" dirty="0">
                <a:solidFill>
                  <a:srgbClr val="000066"/>
                </a:solidFill>
              </a:rPr>
              <a:t>frontier research)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科技與人文並重</a:t>
            </a:r>
            <a:r>
              <a:rPr kumimoji="0" lang="zh-TW" altLang="en-US" sz="3200" b="1" dirty="0" smtClean="0">
                <a:solidFill>
                  <a:srgbClr val="CC3300"/>
                </a:solidFill>
                <a:latin typeface="Arial" charset="0"/>
              </a:rPr>
              <a:t>，善盡社會責任</a:t>
            </a:r>
            <a:endParaRPr kumimoji="0" lang="zh-TW" altLang="en-US" sz="32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(</a:t>
            </a:r>
            <a:r>
              <a:rPr kumimoji="0" lang="en-US" altLang="zh-TW" sz="3200" b="1" dirty="0">
                <a:solidFill>
                  <a:srgbClr val="002060"/>
                </a:solidFill>
              </a:rPr>
              <a:t>social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contribution)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966649" y="1780509"/>
            <a:ext cx="1606624" cy="2009590"/>
            <a:chOff x="4105" y="2205"/>
            <a:chExt cx="928" cy="1442"/>
          </a:xfrm>
        </p:grpSpPr>
        <p:pic>
          <p:nvPicPr>
            <p:cNvPr id="7" name="Picture 17" descr="校訓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00" y="2316"/>
              <a:ext cx="733" cy="1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4105" y="2205"/>
              <a:ext cx="928" cy="1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1383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741231" y="1557339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4103" name="Rectangle 88"/>
          <p:cNvSpPr>
            <a:spLocks noChangeArrowheads="1"/>
          </p:cNvSpPr>
          <p:nvPr/>
        </p:nvSpPr>
        <p:spPr bwMode="auto">
          <a:xfrm>
            <a:off x="3860933" y="1125539"/>
            <a:ext cx="717669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3200" b="1">
                <a:solidFill>
                  <a:srgbClr val="000066"/>
                </a:solidFill>
                <a:latin typeface="Arial" charset="0"/>
              </a:rPr>
              <a:t/>
            </a:r>
            <a:br>
              <a:rPr lang="en-US" altLang="zh-TW" sz="3200" b="1">
                <a:solidFill>
                  <a:srgbClr val="000066"/>
                </a:solidFill>
                <a:latin typeface="Arial" charset="0"/>
              </a:rPr>
            </a:br>
            <a:endParaRPr lang="zh-TW" altLang="en-US" sz="3200" b="1">
              <a:solidFill>
                <a:srgbClr val="333399"/>
              </a:solidFill>
              <a:latin typeface="Arial" charset="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2028470369"/>
              </p:ext>
            </p:extLst>
          </p:nvPr>
        </p:nvGraphicFramePr>
        <p:xfrm>
          <a:off x="428498" y="1556792"/>
          <a:ext cx="9088290" cy="492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88"/>
          <p:cNvSpPr>
            <a:spLocks noChangeArrowheads="1"/>
          </p:cNvSpPr>
          <p:nvPr/>
        </p:nvSpPr>
        <p:spPr bwMode="auto">
          <a:xfrm>
            <a:off x="3926498" y="930888"/>
            <a:ext cx="66246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Ⅱ</a:t>
            </a:r>
            <a:r>
              <a:rPr lang="zh-TW" altLang="en-US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現況 </a:t>
            </a: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(Status)</a:t>
            </a:r>
            <a:r>
              <a:rPr lang="en-US" altLang="zh-TW" sz="4400" b="1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400" b="1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8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722322" cy="1143000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理學院各系所專任助理教授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副教授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教授分佈表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</a:t>
            </a:r>
            <a:r>
              <a:rPr lang="en-US" altLang="zh-TW" sz="2400" dirty="0" smtClean="0">
                <a:solidFill>
                  <a:srgbClr val="CC3300"/>
                </a:solidFill>
              </a:rPr>
              <a:t>(Assistant, Associate &amp; Full Professors) </a:t>
            </a:r>
            <a:r>
              <a:rPr lang="en-US" altLang="zh-TW" sz="2400" dirty="0" smtClean="0">
                <a:solidFill>
                  <a:srgbClr val="008000"/>
                </a:solidFill>
              </a:rPr>
              <a:t>(8/2019)</a:t>
            </a:r>
            <a:endParaRPr lang="zh-TW" altLang="en-US" sz="2400" b="0" dirty="0"/>
          </a:p>
        </p:txBody>
      </p:sp>
      <p:graphicFrame>
        <p:nvGraphicFramePr>
          <p:cNvPr id="5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27407"/>
              </p:ext>
            </p:extLst>
          </p:nvPr>
        </p:nvGraphicFramePr>
        <p:xfrm>
          <a:off x="1284661" y="2034709"/>
          <a:ext cx="7358063" cy="4014787"/>
        </p:xfrm>
        <a:graphic>
          <a:graphicData uri="http://schemas.openxmlformats.org/drawingml/2006/table">
            <a:tbl>
              <a:tblPr/>
              <a:tblGrid>
                <a:gridCol w="2698750"/>
                <a:gridCol w="1587500"/>
                <a:gridCol w="1571625"/>
                <a:gridCol w="1500188"/>
              </a:tblGrid>
              <a:tr h="92058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位階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(rank)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系所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Department/Institute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助理教授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(assistant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副教授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(associate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394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(Mathematics): 25</a:t>
                      </a: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18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0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(Physics): 36</a:t>
                      </a: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23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521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(Chemistry): 27</a:t>
                      </a: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20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78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(Statistics): 9</a:t>
                      </a: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5464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(Astronomy): 8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                    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  <a:r>
                        <a:rPr kumimoji="1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zh-TW" sz="1600" b="1" dirty="0" smtClean="0"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計科所</a:t>
                      </a:r>
                      <a:r>
                        <a:rPr lang="en-US" altLang="zh-TW" sz="1600" b="1" dirty="0" smtClean="0"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 (ICMS): 6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0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(total): 111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41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97624" y="260588"/>
            <a:ext cx="6508376" cy="1143000"/>
          </a:xfrm>
        </p:spPr>
        <p:txBody>
          <a:bodyPr/>
          <a:lstStyle/>
          <a:p>
            <a:pPr algn="ctr"/>
            <a:r>
              <a:rPr lang="zh-TW" altLang="zh-TW" sz="2800" dirty="0" smtClean="0">
                <a:solidFill>
                  <a:srgbClr val="FF0000"/>
                </a:solidFill>
              </a:rPr>
              <a:t>理學院教育部</a:t>
            </a:r>
            <a:r>
              <a:rPr lang="zh-TW" altLang="zh-TW" sz="2800" dirty="0">
                <a:solidFill>
                  <a:srgbClr val="FF0000"/>
                </a:solidFill>
              </a:rPr>
              <a:t>玉山</a:t>
            </a:r>
            <a:r>
              <a:rPr lang="en-US" altLang="zh-TW" sz="2800" dirty="0">
                <a:solidFill>
                  <a:srgbClr val="FF0000"/>
                </a:solidFill>
              </a:rPr>
              <a:t>(</a:t>
            </a:r>
            <a:r>
              <a:rPr lang="zh-TW" altLang="zh-TW" sz="2800" dirty="0">
                <a:solidFill>
                  <a:srgbClr val="FF0000"/>
                </a:solidFill>
              </a:rPr>
              <a:t>青年</a:t>
            </a:r>
            <a:r>
              <a:rPr lang="en-US" altLang="zh-TW" sz="2800" dirty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>
                <a:solidFill>
                  <a:srgbClr val="FF0000"/>
                </a:solidFill>
              </a:rPr>
              <a:t>學者</a:t>
            </a:r>
            <a:r>
              <a:rPr lang="zh-TW" altLang="en-US" sz="2800" dirty="0" smtClean="0">
                <a:solidFill>
                  <a:srgbClr val="FF0000"/>
                </a:solidFill>
              </a:rPr>
              <a:t> </a:t>
            </a:r>
            <a:r>
              <a:rPr lang="zh-TW" altLang="zh-TW" sz="2800" dirty="0" smtClean="0">
                <a:solidFill>
                  <a:srgbClr val="FF0000"/>
                </a:solidFill>
              </a:rPr>
              <a:t>核定</a:t>
            </a:r>
            <a:r>
              <a:rPr lang="zh-TW" altLang="zh-TW" sz="2800" dirty="0">
                <a:solidFill>
                  <a:srgbClr val="FF0000"/>
                </a:solidFill>
              </a:rPr>
              <a:t>名單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819153"/>
              </p:ext>
            </p:extLst>
          </p:nvPr>
        </p:nvGraphicFramePr>
        <p:xfrm>
          <a:off x="735107" y="1784836"/>
          <a:ext cx="8641976" cy="4394200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726140"/>
                <a:gridCol w="1380565"/>
                <a:gridCol w="1066800"/>
                <a:gridCol w="1434353"/>
                <a:gridCol w="1577788"/>
                <a:gridCol w="1147483"/>
                <a:gridCol w="1308847"/>
              </a:tblGrid>
              <a:tr h="368300"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次別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類型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推薦單位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聘任方式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擬聘職稱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</a:tr>
              <a:tr h="280670">
                <a:tc rowSpan="3"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統計所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蔡瑞胸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107.12.1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705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施至剛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108.5.26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55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Andrew Cooper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108.3.1</a:t>
                      </a: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到職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76225">
                <a:tc rowSpan="6"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江台章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109.1.1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4470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林民生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編制外專任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(65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歲以上</a:t>
                      </a: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109.2.1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914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黃郁文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108.8.1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到職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581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林晏詳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109.2.1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到職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552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楊湘怡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109.8.1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到職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679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施宏燕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400"/>
                        </a:lnSpc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3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8740" y="1266403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3697552" y="385621"/>
            <a:ext cx="6318515" cy="6477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zh-TW" altLang="en-US" sz="28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理學院</a:t>
            </a:r>
            <a:r>
              <a:rPr lang="en-US" altLang="zh-TW" sz="2800" b="1" kern="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2013-2019</a:t>
            </a:r>
            <a:r>
              <a:rPr lang="zh-TW" altLang="en-US" sz="2800" b="1" kern="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經費</a:t>
            </a:r>
            <a:r>
              <a:rPr lang="zh-TW" altLang="en-US" sz="28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統計表</a:t>
            </a:r>
          </a:p>
        </p:txBody>
      </p:sp>
      <p:sp>
        <p:nvSpPr>
          <p:cNvPr id="5129" name="文字方塊 13"/>
          <p:cNvSpPr txBox="1">
            <a:spLocks noChangeArrowheads="1"/>
          </p:cNvSpPr>
          <p:nvPr/>
        </p:nvSpPr>
        <p:spPr bwMode="auto">
          <a:xfrm>
            <a:off x="8992641" y="3428270"/>
            <a:ext cx="11694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單位：百萬</a:t>
            </a:r>
          </a:p>
        </p:txBody>
      </p:sp>
      <p:sp>
        <p:nvSpPr>
          <p:cNvPr id="5131" name="Rectangle 37"/>
          <p:cNvSpPr>
            <a:spLocks noChangeArrowheads="1"/>
          </p:cNvSpPr>
          <p:nvPr/>
        </p:nvSpPr>
        <p:spPr bwMode="auto">
          <a:xfrm>
            <a:off x="1649281" y="2663438"/>
            <a:ext cx="2199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 sz="1200"/>
              <a:t> </a:t>
            </a:r>
            <a:endParaRPr lang="en-US" altLang="zh-TW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923984"/>
              </p:ext>
            </p:extLst>
          </p:nvPr>
        </p:nvGraphicFramePr>
        <p:xfrm>
          <a:off x="300822" y="4246429"/>
          <a:ext cx="9327053" cy="25598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9935"/>
                <a:gridCol w="1559942"/>
                <a:gridCol w="1512070"/>
                <a:gridCol w="1452282"/>
                <a:gridCol w="1586753"/>
                <a:gridCol w="1506071"/>
              </a:tblGrid>
              <a:tr h="49398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深耕計畫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--</a:t>
                      </a:r>
                      <a:r>
                        <a:rPr lang="zh-TW" sz="1300" b="1" u="none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特色領域</a:t>
                      </a:r>
                      <a:endParaRPr lang="en-US" altLang="zh-TW" sz="1300" b="1" u="none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u="none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研究中心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</a:t>
                      </a: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u="none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9379" marR="9379" marT="93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學術攻頂計畫</a:t>
                      </a:r>
                    </a:p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</a:t>
                      </a: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u="none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3159" marR="73159" marT="93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自由型</a:t>
                      </a:r>
                      <a:r>
                        <a:rPr lang="zh-TW" sz="1300" b="1" u="none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卓越計畫</a:t>
                      </a:r>
                      <a:endParaRPr lang="zh-TW" sz="1300" b="1" u="none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u="none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卓越領航計畫</a:t>
                      </a:r>
                    </a:p>
                    <a:p>
                      <a:pPr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u="none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601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(1070101-1111231)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9379" marR="937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(990801-1040731)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3159" marR="7315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鄭建鴻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(1021101-1061031)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(970801-1011130)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果尚志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(1080801-1120731)</a:t>
                      </a:r>
                      <a:endParaRPr lang="zh-TW" sz="1300" b="1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  <a:tr h="484601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牟中瑜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(1070101-1111231)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9379" marR="937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(1040801-1070531)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3159" marR="7315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鄭建鴻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(990801-1030731)</a:t>
                      </a:r>
                      <a:endParaRPr lang="zh-TW" sz="1300" b="1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趙蓮菊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  <a:tr h="530022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9379" marR="937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(1070801-1120731)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3159" marR="7315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果尚志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(1010801-1050731)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銀慶剛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(1050801-1090731)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  <a:tr h="551882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9379" marR="937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3159" marR="73159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季昀 </a:t>
                      </a: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(1020801-1060731)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季</a:t>
                      </a: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昀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 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(1060801-1071231)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005" marR="10005" marT="93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024989"/>
              </p:ext>
            </p:extLst>
          </p:nvPr>
        </p:nvGraphicFramePr>
        <p:xfrm>
          <a:off x="3410026" y="1114038"/>
          <a:ext cx="7054850" cy="309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086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Rectangle 88"/>
          <p:cNvSpPr>
            <a:spLocks noChangeArrowheads="1"/>
          </p:cNvSpPr>
          <p:nvPr/>
        </p:nvSpPr>
        <p:spPr bwMode="auto">
          <a:xfrm>
            <a:off x="3783543" y="690566"/>
            <a:ext cx="7176691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1200" b="1">
              <a:solidFill>
                <a:srgbClr val="333399"/>
              </a:solidFill>
            </a:endParaRPr>
          </a:p>
        </p:txBody>
      </p:sp>
      <p:sp>
        <p:nvSpPr>
          <p:cNvPr id="7178" name="Rectangle 88"/>
          <p:cNvSpPr>
            <a:spLocks noChangeArrowheads="1"/>
          </p:cNvSpPr>
          <p:nvPr/>
        </p:nvSpPr>
        <p:spPr bwMode="auto">
          <a:xfrm>
            <a:off x="2691475" y="333378"/>
            <a:ext cx="717669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</a:endParaRPr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0" name="Rectangle 15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2" name="Rectangle 19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graphicFrame>
        <p:nvGraphicFramePr>
          <p:cNvPr id="2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46998"/>
              </p:ext>
            </p:extLst>
          </p:nvPr>
        </p:nvGraphicFramePr>
        <p:xfrm>
          <a:off x="-890348" y="1535113"/>
          <a:ext cx="11501968" cy="587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84" name="Rectangle 88"/>
          <p:cNvSpPr>
            <a:spLocks noChangeArrowheads="1"/>
          </p:cNvSpPr>
          <p:nvPr/>
        </p:nvSpPr>
        <p:spPr bwMode="auto">
          <a:xfrm>
            <a:off x="4172216" y="476250"/>
            <a:ext cx="717669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32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32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3200" b="1">
                <a:solidFill>
                  <a:srgbClr val="333399"/>
                </a:solidFill>
                <a:latin typeface="Arial" charset="0"/>
              </a:rPr>
              <a:t>                       </a:t>
            </a:r>
            <a:endParaRPr lang="zh-TW" altLang="en-US" sz="2000" b="1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2652567" y="323989"/>
            <a:ext cx="797714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理學院各系所</a:t>
            </a:r>
            <a:r>
              <a:rPr lang="en-US" altLang="zh-TW" sz="21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2009-2019</a:t>
            </a:r>
            <a:r>
              <a:rPr lang="zh-TW" altLang="en-US" sz="21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SCI</a:t>
            </a:r>
            <a:r>
              <a:rPr lang="zh-TW" altLang="en-US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論文數及引用數統計表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1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SCI Papers and Citations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b="1" dirty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 smtClean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2018 </a:t>
            </a:r>
            <a:r>
              <a:rPr lang="en-US" altLang="zh-TW" sz="2000" b="1" dirty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average: </a:t>
            </a:r>
            <a:r>
              <a:rPr lang="en-US" altLang="zh-TW" sz="2000" b="1" dirty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en-US" altLang="zh-TW" sz="2000" b="1" dirty="0" smtClean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papers/faculty</a:t>
            </a:r>
          </a:p>
        </p:txBody>
      </p:sp>
      <p:sp>
        <p:nvSpPr>
          <p:cNvPr id="18" name="文字方塊 1"/>
          <p:cNvSpPr txBox="1"/>
          <p:nvPr/>
        </p:nvSpPr>
        <p:spPr>
          <a:xfrm>
            <a:off x="7615479" y="4886222"/>
            <a:ext cx="521372" cy="2966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 smtClean="0"/>
              <a:t>283 (758)</a:t>
            </a:r>
            <a:endParaRPr lang="zh-TW" altLang="en-US" sz="1200" dirty="0"/>
          </a:p>
        </p:txBody>
      </p:sp>
      <p:sp>
        <p:nvSpPr>
          <p:cNvPr id="19" name="文字方塊 1"/>
          <p:cNvSpPr txBox="1"/>
          <p:nvPr/>
        </p:nvSpPr>
        <p:spPr>
          <a:xfrm>
            <a:off x="7615479" y="6278152"/>
            <a:ext cx="521372" cy="2662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 smtClean="0"/>
              <a:t>26(8)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048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584730" y="1557339"/>
            <a:ext cx="951732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433890" y="487875"/>
            <a:ext cx="64469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理學院外籍生統計表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含陸生、僑生、不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含交換生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endParaRPr lang="en-US" altLang="zh-TW" sz="2200" b="1" dirty="0" smtClean="0">
              <a:solidFill>
                <a:srgbClr val="CC33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  (</a:t>
            </a:r>
            <a:r>
              <a:rPr lang="en-US" altLang="zh-TW" sz="22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International Students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(10/2019)</a:t>
            </a:r>
            <a:r>
              <a:rPr lang="zh-TW" altLang="en-US" sz="2200" b="1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endParaRPr lang="zh-TW" altLang="en-US" sz="2200" b="1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0" name="Rectangle 57"/>
          <p:cNvSpPr>
            <a:spLocks noChangeArrowheads="1"/>
          </p:cNvSpPr>
          <p:nvPr/>
        </p:nvSpPr>
        <p:spPr bwMode="auto">
          <a:xfrm>
            <a:off x="896013" y="6261100"/>
            <a:ext cx="577334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b="1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   </a:t>
            </a:r>
            <a:endParaRPr lang="zh-TW" altLang="en-US" sz="1600" b="1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1" name="Rectangle 58"/>
          <p:cNvSpPr>
            <a:spLocks noChangeArrowheads="1"/>
          </p:cNvSpPr>
          <p:nvPr/>
        </p:nvSpPr>
        <p:spPr bwMode="auto">
          <a:xfrm>
            <a:off x="3938324" y="765175"/>
            <a:ext cx="3355314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12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2" name="Rectangle 59"/>
          <p:cNvSpPr>
            <a:spLocks noChangeArrowheads="1"/>
          </p:cNvSpPr>
          <p:nvPr/>
        </p:nvSpPr>
        <p:spPr bwMode="auto">
          <a:xfrm>
            <a:off x="4094825" y="981075"/>
            <a:ext cx="397787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28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4" name="Rectangle 88"/>
          <p:cNvSpPr>
            <a:spLocks noChangeArrowheads="1"/>
          </p:cNvSpPr>
          <p:nvPr/>
        </p:nvSpPr>
        <p:spPr bwMode="auto">
          <a:xfrm>
            <a:off x="4641719" y="476251"/>
            <a:ext cx="386093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133724"/>
              </p:ext>
            </p:extLst>
          </p:nvPr>
        </p:nvGraphicFramePr>
        <p:xfrm>
          <a:off x="672105" y="1743260"/>
          <a:ext cx="8512969" cy="4722986"/>
        </p:xfrm>
        <a:graphic>
          <a:graphicData uri="http://schemas.openxmlformats.org/drawingml/2006/table">
            <a:tbl>
              <a:tblPr/>
              <a:tblGrid>
                <a:gridCol w="4212388"/>
                <a:gridCol w="1473243"/>
                <a:gridCol w="1308762"/>
                <a:gridCol w="1518576"/>
              </a:tblGrid>
              <a:tr h="647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系所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/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外籍生人數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總學生數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International Students (total students)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大學部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(B.S.)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碩士班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博士班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(Ph.D.)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(Mathematics)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15 (283)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 (67)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(14)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5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(Physics)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22 (291)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10 (162)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18 (68)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(Astronomy)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(18)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 (18)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(Chemistry)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 (248)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 (189)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57 (107)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(Statistics)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(54)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 (10)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理學院學士班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(I.P.S.)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(103)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先進光源科技學位學程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(S.T.S.L.S.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Program)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計算與建模科學研究所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(ICMS)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(22)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(total)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164 (1669)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   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= 10 %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45 (925)         = 5 %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33 (525)      = 6 %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86 (219)           = 39 %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3" name="矩形 1"/>
          <p:cNvSpPr>
            <a:spLocks noChangeArrowheads="1"/>
          </p:cNvSpPr>
          <p:nvPr/>
        </p:nvSpPr>
        <p:spPr bwMode="auto">
          <a:xfrm>
            <a:off x="8054688" y="6429375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en-US" sz="1600" dirty="0" smtClean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來源：註冊</a:t>
            </a: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</a:p>
        </p:txBody>
      </p:sp>
    </p:spTree>
    <p:extLst>
      <p:ext uri="{BB962C8B-B14F-4D97-AF65-F5344CB8AC3E}">
        <p14:creationId xmlns:p14="http://schemas.microsoft.com/office/powerpoint/2010/main" val="6749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503133" y="295240"/>
            <a:ext cx="6508376" cy="1143000"/>
          </a:xfrm>
        </p:spPr>
        <p:txBody>
          <a:bodyPr/>
          <a:lstStyle/>
          <a:p>
            <a:r>
              <a:rPr lang="zh-TW" altLang="en-US" sz="3600" b="0" dirty="0" smtClean="0"/>
              <a:t>理學院之弱勢及威脅</a:t>
            </a:r>
            <a:endParaRPr lang="zh-TW" altLang="en-US" sz="3600" b="0" dirty="0"/>
          </a:p>
        </p:txBody>
      </p:sp>
      <p:sp>
        <p:nvSpPr>
          <p:cNvPr id="2" name="矩形 1"/>
          <p:cNvSpPr/>
          <p:nvPr/>
        </p:nvSpPr>
        <p:spPr>
          <a:xfrm>
            <a:off x="498228" y="1779001"/>
            <a:ext cx="870731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教學負擔重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政策偏向產學，對於基礎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科學不再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重視，理學院產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合作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案件少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企業界聯繫不夠。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就業環境日益惡化，學生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就讀博士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班意願降低，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科技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逐漸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減少補助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延攬博士後與研究學者之名額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大陸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、香港、新加坡等華人地區教師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薪資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較台灣高，遴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教師不易。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財政困難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，科技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基礎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研究經費逐年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環境不佳，台灣產業已陷入困境，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學子以求職為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考量。</a:t>
            </a:r>
          </a:p>
          <a:p>
            <a:pPr>
              <a:lnSpc>
                <a:spcPts val="4000"/>
              </a:lnSpc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49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1330</Words>
  <Application>Microsoft Office PowerPoint</Application>
  <PresentationFormat>A4 紙張 (210x297 公釐)</PresentationFormat>
  <Paragraphs>391</Paragraphs>
  <Slides>14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清華大學理學院 願景、現況、規劃 College of Science, NTHU  Vision, Status and Planning </vt:lpstr>
      <vt:lpstr>     Ⅰ願景 (Vision)</vt:lpstr>
      <vt:lpstr>PowerPoint 簡報</vt:lpstr>
      <vt:lpstr>理學院各系所專任助理教授/副教授/教授分佈表 (Assistant, Associate &amp; Full Professors) (8/2019)</vt:lpstr>
      <vt:lpstr>理學院教育部玉山(青年)學者 核定名單</vt:lpstr>
      <vt:lpstr>PowerPoint 簡報</vt:lpstr>
      <vt:lpstr>PowerPoint 簡報</vt:lpstr>
      <vt:lpstr>PowerPoint 簡報</vt:lpstr>
      <vt:lpstr>理學院之弱勢及威脅</vt:lpstr>
      <vt:lpstr>   Ⅲ未來規劃 (Planning)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MHLin</cp:lastModifiedBy>
  <cp:revision>66</cp:revision>
  <cp:lastPrinted>2019-10-15T03:49:12Z</cp:lastPrinted>
  <dcterms:created xsi:type="dcterms:W3CDTF">2012-11-25T05:37:01Z</dcterms:created>
  <dcterms:modified xsi:type="dcterms:W3CDTF">2019-11-18T06:04:19Z</dcterms:modified>
</cp:coreProperties>
</file>