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</p:sldIdLst>
  <p:sldSz cx="9906000" cy="6858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45"/>
    <a:srgbClr val="CC0066"/>
    <a:srgbClr val="6600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18" autoAdjust="0"/>
  </p:normalViewPr>
  <p:slideViewPr>
    <p:cSldViewPr snapToGrid="0">
      <p:cViewPr>
        <p:scale>
          <a:sx n="72" d="100"/>
          <a:sy n="72" d="100"/>
        </p:scale>
        <p:origin x="-1272" y="-12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446064361784723E-2"/>
          <c:y val="3.0020653156060409E-2"/>
          <c:w val="0.64104288333821313"/>
          <c:h val="0.69307560513269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行政經費(校務基金+特別預算)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750418760469017E-2"/>
                  <c:y val="8.19639860591192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1725425025389423E-2"/>
                  <c:y val="1.2295081967213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725293132328309E-2"/>
                  <c:y val="1.6393442622950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1725293132328309E-2"/>
                  <c:y val="1.2295081967213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70016750418760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1725293132328309E-2"/>
                  <c:y val="8.1967213114754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0251256281407019E-3"/>
                  <c:y val="-4.09836065573770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2018(i)</c:v>
                </c:pt>
              </c:strCache>
            </c:strRef>
          </c:cat>
          <c:val>
            <c:numRef>
              <c:f>Sheet1!$C$2:$I$2</c:f>
              <c:numCache>
                <c:formatCode>General</c:formatCode>
                <c:ptCount val="7"/>
                <c:pt idx="0">
                  <c:v>31.8</c:v>
                </c:pt>
                <c:pt idx="1">
                  <c:v>31.9</c:v>
                </c:pt>
                <c:pt idx="2">
                  <c:v>26.4</c:v>
                </c:pt>
                <c:pt idx="3">
                  <c:v>23.5</c:v>
                </c:pt>
                <c:pt idx="4">
                  <c:v>21.6</c:v>
                </c:pt>
                <c:pt idx="5">
                  <c:v>21.1</c:v>
                </c:pt>
                <c:pt idx="6">
                  <c:v>25.3</c:v>
                </c:pt>
              </c:numCache>
            </c:numRef>
          </c:val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校外研究計畫經費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6"/>
              <c:layout>
                <c:manualLayout>
                  <c:x val="2.670226969292390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b="0"/>
                      <a:t>261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2018(i)</c:v>
                </c:pt>
              </c:strCache>
            </c:strRef>
          </c:cat>
          <c:val>
            <c:numRef>
              <c:f>Sheet1!$C$3:$I$3</c:f>
              <c:numCache>
                <c:formatCode>General</c:formatCode>
                <c:ptCount val="7"/>
                <c:pt idx="0">
                  <c:v>321</c:v>
                </c:pt>
                <c:pt idx="1">
                  <c:v>307</c:v>
                </c:pt>
                <c:pt idx="2">
                  <c:v>302</c:v>
                </c:pt>
                <c:pt idx="3">
                  <c:v>335</c:v>
                </c:pt>
                <c:pt idx="4">
                  <c:v>329</c:v>
                </c:pt>
                <c:pt idx="5">
                  <c:v>316</c:v>
                </c:pt>
                <c:pt idx="6">
                  <c:v>261</c:v>
                </c:pt>
              </c:numCache>
            </c:numRef>
          </c:val>
        </c:ser>
        <c:ser>
          <c:idx val="2"/>
          <c:order val="2"/>
          <c:tx>
            <c:v>深耕計畫</c:v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1.5075376884422113E-2"/>
                  <c:y val="-3.7567872023665633E-17"/>
                </c:manualLayout>
              </c:layout>
              <c:spPr/>
              <c:txPr>
                <a:bodyPr/>
                <a:lstStyle/>
                <a:p>
                  <a:pPr>
                    <a:defRPr sz="1200" b="0">
                      <a:latin typeface="+mn-lt"/>
                      <a:ea typeface="+mj-ea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+mn-lt"/>
                    <a:ea typeface="+mj-ea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2018(i)</c:v>
                </c:pt>
              </c:strCache>
            </c:strRef>
          </c:cat>
          <c:val>
            <c:numRef>
              <c:f>Sheet1!$C$4:$I$4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70080"/>
        <c:axId val="67471616"/>
      </c:barChart>
      <c:catAx>
        <c:axId val="6747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471616"/>
        <c:crossesAt val="1"/>
        <c:auto val="1"/>
        <c:lblAlgn val="ctr"/>
        <c:lblOffset val="100"/>
        <c:noMultiLvlLbl val="0"/>
      </c:catAx>
      <c:valAx>
        <c:axId val="67471616"/>
        <c:scaling>
          <c:logBase val="10"/>
          <c:orientation val="minMax"/>
          <c:min val="1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67470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7934458500064541"/>
          <c:w val="0.88408710217755426"/>
          <c:h val="0.21983606557377056"/>
        </c:manualLayout>
      </c:layout>
      <c:overlay val="0"/>
      <c:txPr>
        <a:bodyPr/>
        <a:lstStyle/>
        <a:p>
          <a:pPr>
            <a:defRPr sz="1200">
              <a:latin typeface="標楷體" panose="03000509000000000000" pitchFamily="65" charset="-120"/>
              <a:ea typeface="標楷體" panose="03000509000000000000" pitchFamily="65" charset="-120"/>
            </a:defRPr>
          </a:pPr>
          <a:endParaRPr lang="zh-TW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40" b="1" i="0" u="none" strike="noStrike" baseline="0">
                <a:solidFill>
                  <a:schemeClr val="tx1"/>
                </a:solidFill>
                <a:latin typeface="+mj-lt"/>
                <a:ea typeface="Calibri"/>
                <a:cs typeface="Calibri"/>
              </a:defRPr>
            </a:pPr>
            <a:r>
              <a:rPr lang="en-US" altLang="en-US" dirty="0">
                <a:latin typeface="+mj-lt"/>
              </a:rPr>
              <a:t>SCI Papers (Citations)</a:t>
            </a:r>
          </a:p>
        </c:rich>
      </c:tx>
      <c:layout>
        <c:manualLayout>
          <c:xMode val="edge"/>
          <c:yMode val="edge"/>
          <c:x val="0.10500627618135515"/>
          <c:y val="4.3721870401831224E-2"/>
        </c:manualLayout>
      </c:layout>
      <c:overlay val="0"/>
      <c:spPr>
        <a:noFill/>
        <a:ln w="2893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453649412872576"/>
          <c:y val="0.11356992535287683"/>
          <c:w val="0.69715549324158099"/>
          <c:h val="0.728634530178152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Mathematics</c:v>
                </c:pt>
              </c:strCache>
            </c:strRef>
          </c:tx>
          <c:spPr>
            <a:solidFill>
              <a:srgbClr val="FF660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-3.0584244365833742E-2"/>
                  <c:y val="8.7361350044498094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30(310)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083547441620451E-2"/>
                  <c:y val="3.9082709230433355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42(260)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309682656046298E-2"/>
                  <c:y val="-6.2106597195377123E-4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42(198)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309590150137787E-2"/>
                  <c:y val="8.0931009737129234E-3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34(104)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931318188330927E-2"/>
                  <c:y val="-1.1334666856942979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47(139)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7880098431850988E-2"/>
                  <c:y val="-2.1627468724466407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28(130)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2529476694770777E-2"/>
                  <c:y val="6.4850050117827157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28(66)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625318728064624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33(36)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036436894973103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29(14)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7081306433820745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23(1)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91387541782434E-2"/>
                  <c:y val="-6.4882406173399181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17</a:t>
                    </a:r>
                  </a:p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(4)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2018(i)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30</c:v>
                </c:pt>
                <c:pt idx="1">
                  <c:v>42</c:v>
                </c:pt>
                <c:pt idx="2">
                  <c:v>42</c:v>
                </c:pt>
                <c:pt idx="3">
                  <c:v>34</c:v>
                </c:pt>
                <c:pt idx="4">
                  <c:v>47</c:v>
                </c:pt>
                <c:pt idx="5">
                  <c:v>28</c:v>
                </c:pt>
                <c:pt idx="6">
                  <c:v>28</c:v>
                </c:pt>
                <c:pt idx="7">
                  <c:v>33</c:v>
                </c:pt>
                <c:pt idx="8">
                  <c:v>29</c:v>
                </c:pt>
                <c:pt idx="9">
                  <c:v>23</c:v>
                </c:pt>
                <c:pt idx="10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Physics</c:v>
                </c:pt>
              </c:strCache>
            </c:strRef>
          </c:tx>
          <c:spPr>
            <a:solidFill>
              <a:srgbClr val="FFFF0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-3.3706666546107586E-2"/>
                  <c:y val="2.899783759371761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151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(2585)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951146447286244E-2"/>
                  <c:y val="1.2783196376394248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209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(2929)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077730697911881E-2"/>
                  <c:y val="2.3265877201616724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185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(2986)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2181623179615884E-2"/>
                  <c:y val="3.503087959766779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215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(2708)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288827790165996E-2"/>
                  <c:y val="1.20803887903637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207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(3351)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4812216483300976E-2"/>
                  <c:y val="-5.1088508797952093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spcBef>
                        <a:spcPts val="0"/>
                      </a:spcBef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pc="-100" baseline="0" dirty="0" smtClean="0">
                        <a:latin typeface="+mj-lt"/>
                      </a:rPr>
                      <a:t>213</a:t>
                    </a:r>
                  </a:p>
                  <a:p>
                    <a:pPr>
                      <a:lnSpc>
                        <a:spcPts val="1300"/>
                      </a:lnSpc>
                      <a:spcBef>
                        <a:spcPts val="0"/>
                      </a:spcBef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pc="-100" baseline="0" dirty="0" smtClean="0">
                        <a:latin typeface="+mj-lt"/>
                      </a:rPr>
                      <a:t>(3232)</a:t>
                    </a:r>
                    <a:endParaRPr lang="en-US" altLang="en-US" spc="-100" baseline="0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2713445212158479E-2"/>
                  <c:y val="5.4068671811166008E-2"/>
                </c:manualLayout>
              </c:layout>
              <c:tx>
                <c:rich>
                  <a:bodyPr anchor="t"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191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(2561)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5517139327808943E-2"/>
                  <c:y val="1.297648123467983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48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275</a:t>
                    </a:r>
                  </a:p>
                  <a:p>
                    <a:pPr>
                      <a:lnSpc>
                        <a:spcPts val="148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(2632)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5885163304227606E-2"/>
                  <c:y val="-1.5139398402155719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1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312</a:t>
                    </a:r>
                  </a:p>
                  <a:p>
                    <a:pPr>
                      <a:lnSpc>
                        <a:spcPts val="11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(1824)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6615994758462202E-2"/>
                  <c:y val="-7.1370817085768409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277</a:t>
                    </a:r>
                  </a:p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(471)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91387541782434E-2"/>
                  <c:y val="-2.162763901949572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mtClean="0">
                        <a:latin typeface="+mj-lt"/>
                      </a:rPr>
                      <a:t>178</a:t>
                    </a:r>
                  </a:p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mtClean="0">
                        <a:latin typeface="+mj-lt"/>
                      </a:rPr>
                      <a:t>(223)</a:t>
                    </a:r>
                    <a:endParaRPr lang="en-US" altLang="en-US"/>
                  </a:p>
                </c:rich>
              </c:tx>
              <c:spPr>
                <a:noFill/>
                <a:ln w="28933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2018(i)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151</c:v>
                </c:pt>
                <c:pt idx="1">
                  <c:v>209</c:v>
                </c:pt>
                <c:pt idx="2">
                  <c:v>185</c:v>
                </c:pt>
                <c:pt idx="3">
                  <c:v>215</c:v>
                </c:pt>
                <c:pt idx="4">
                  <c:v>207</c:v>
                </c:pt>
                <c:pt idx="5">
                  <c:v>213</c:v>
                </c:pt>
                <c:pt idx="6">
                  <c:v>191</c:v>
                </c:pt>
                <c:pt idx="7">
                  <c:v>275</c:v>
                </c:pt>
                <c:pt idx="8">
                  <c:v>312</c:v>
                </c:pt>
                <c:pt idx="9">
                  <c:v>277</c:v>
                </c:pt>
                <c:pt idx="10">
                  <c:v>241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Astronomy</c:v>
                </c:pt>
              </c:strCache>
            </c:strRef>
          </c:tx>
          <c:spPr>
            <a:solidFill>
              <a:srgbClr val="00FFFF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-3.0489217149621717E-2"/>
                  <c:y val="9.221986723118325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15(524)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682314539564031E-2"/>
                  <c:y val="-2.8360934184036467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27(447)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555643347294972E-2"/>
                  <c:y val="2.4645948119278751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25(301)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244731684177883E-2"/>
                  <c:y val="1.9003733207632906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22(253)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802989540572544E-2"/>
                  <c:y val="-1.774167674529415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48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38(343)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8279334458242288E-2"/>
                  <c:y val="-2.3790385891942347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spc="10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spc="0" baseline="0" dirty="0" smtClean="0">
                        <a:latin typeface="+mj-lt"/>
                        <a:ea typeface="Arial Unicode MS" pitchFamily="34" charset="-120"/>
                        <a:cs typeface="Arial Unicode MS" pitchFamily="34" charset="-120"/>
                      </a:rPr>
                      <a:t>30(334)</a:t>
                    </a:r>
                    <a:endParaRPr lang="en-US" altLang="en-US" sz="1230" spc="0" baseline="0" dirty="0">
                      <a:latin typeface="Arial Unicode MS" pitchFamily="34" charset="-120"/>
                      <a:ea typeface="Arial Unicode MS" pitchFamily="34" charset="-120"/>
                      <a:cs typeface="Arial Unicode MS" pitchFamily="34" charset="-120"/>
                    </a:endParaRPr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9812289514281391E-2"/>
                  <c:y val="0.10597425615982665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35(286)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628234055250377E-2"/>
                  <c:y val="4.5417684321379437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30(181)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2388718174141955E-2"/>
                  <c:y val="-5.4068671811166008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40(138)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5885163304227606E-2"/>
                  <c:y val="-9.9486356132545431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39(66)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91387541782434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46</a:t>
                    </a:r>
                  </a:p>
                  <a:p>
                    <a:pPr>
                      <a:lnSpc>
                        <a:spcPts val="10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(195)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2018(i)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15</c:v>
                </c:pt>
                <c:pt idx="1">
                  <c:v>27</c:v>
                </c:pt>
                <c:pt idx="2">
                  <c:v>25</c:v>
                </c:pt>
                <c:pt idx="3">
                  <c:v>22</c:v>
                </c:pt>
                <c:pt idx="4">
                  <c:v>38</c:v>
                </c:pt>
                <c:pt idx="5">
                  <c:v>30</c:v>
                </c:pt>
                <c:pt idx="6">
                  <c:v>35</c:v>
                </c:pt>
                <c:pt idx="7">
                  <c:v>30</c:v>
                </c:pt>
                <c:pt idx="8">
                  <c:v>40</c:v>
                </c:pt>
                <c:pt idx="9">
                  <c:v>39</c:v>
                </c:pt>
                <c:pt idx="10">
                  <c:v>59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Chemistry</c:v>
                </c:pt>
              </c:strCache>
            </c:strRef>
          </c:tx>
          <c:spPr>
            <a:solidFill>
              <a:srgbClr val="99CC0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-3.3857423355724864E-2"/>
                  <c:y val="8.305067196715625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180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(6241)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616244454861998E-2"/>
                  <c:y val="1.041047573278803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 130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(4716)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4365771144555433E-2"/>
                  <c:y val="3.2058039270714954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157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(5368)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208955197927868E-2"/>
                  <c:y val="5.869047890708739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162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(5035)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3281434968346284E-2"/>
                  <c:y val="-1.9803438665350184E-2"/>
                </c:manualLayout>
              </c:layout>
              <c:tx>
                <c:rich>
                  <a:bodyPr/>
                  <a:lstStyle/>
                  <a:p>
                    <a:pPr lvl="0" algn="ctr" rtl="0">
                      <a:lnSpc>
                        <a:spcPts val="1500"/>
                      </a:lnSpc>
                      <a:spcAft>
                        <a:spcPts val="0"/>
                      </a:spcAft>
                      <a:defRPr sz="1200" b="0" i="0" u="none" strike="noStrike" kern="1200" baseline="0">
                        <a:solidFill>
                          <a:srgbClr val="000000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176</a:t>
                    </a:r>
                  </a:p>
                  <a:p>
                    <a:pPr lvl="0" algn="ctr" rtl="0">
                      <a:lnSpc>
                        <a:spcPts val="1500"/>
                      </a:lnSpc>
                      <a:spcAft>
                        <a:spcPts val="0"/>
                      </a:spcAft>
                      <a:defRPr sz="1200" b="0" i="0" u="none" strike="noStrike" kern="1200" baseline="0">
                        <a:solidFill>
                          <a:srgbClr val="000000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(5026)</a:t>
                    </a:r>
                    <a:endParaRPr lang="en-US" altLang="zh-TW" sz="1200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4984013170615683E-2"/>
                  <c:y val="-1.0813734362233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176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(3082)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1216918704694643E-2"/>
                  <c:y val="5.8444061999651922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223</a:t>
                    </a:r>
                  </a:p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(2731)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5609210528146085E-2"/>
                  <c:y val="4.5417684321379437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4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169</a:t>
                    </a:r>
                  </a:p>
                  <a:p>
                    <a:pPr>
                      <a:lnSpc>
                        <a:spcPts val="14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(1571)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311781079550908E-2"/>
                  <c:y val="-6.0544651186394377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161</a:t>
                    </a:r>
                  </a:p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(780)</a:t>
                    </a:r>
                  </a:p>
                  <a:p>
                    <a:pPr>
                      <a:lnSpc>
                        <a:spcPts val="15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5793179045533786E-2"/>
                  <c:y val="-0.1340903060916917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5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145</a:t>
                    </a:r>
                  </a:p>
                  <a:p>
                    <a:pPr>
                      <a:lnSpc>
                        <a:spcPts val="15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(286)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2.990430340350533E-2"/>
                  <c:y val="-2.1627468724466407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smtClean="0">
                        <a:latin typeface="+mj-lt"/>
                      </a:rPr>
                      <a:t>90(62)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2018(i)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180</c:v>
                </c:pt>
                <c:pt idx="1">
                  <c:v>130</c:v>
                </c:pt>
                <c:pt idx="2">
                  <c:v>157</c:v>
                </c:pt>
                <c:pt idx="3">
                  <c:v>162</c:v>
                </c:pt>
                <c:pt idx="4">
                  <c:v>176</c:v>
                </c:pt>
                <c:pt idx="5">
                  <c:v>176</c:v>
                </c:pt>
                <c:pt idx="6">
                  <c:v>223</c:v>
                </c:pt>
                <c:pt idx="7">
                  <c:v>169</c:v>
                </c:pt>
                <c:pt idx="8">
                  <c:v>161</c:v>
                </c:pt>
                <c:pt idx="9">
                  <c:v>145</c:v>
                </c:pt>
                <c:pt idx="10">
                  <c:v>119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Statistics</c:v>
                </c:pt>
              </c:strCache>
            </c:strRef>
          </c:tx>
          <c:spPr>
            <a:solidFill>
              <a:srgbClr val="800080"/>
            </a:solidFill>
            <a:ln w="14462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3.5466973999579911E-2"/>
                  <c:y val="-2.9963069819940253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2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zh-TW" sz="1200" dirty="0" smtClean="0">
                        <a:latin typeface="+mj-lt"/>
                      </a:rPr>
                      <a:t>20(705)</a:t>
                    </a:r>
                    <a:endParaRPr lang="en-US" altLang="zh-TW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965920962395269E-2"/>
                  <c:y val="2.7800152652464303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10(332)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852989331912588E-2"/>
                  <c:y val="2.330402328818584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13(293)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730654093282118E-2"/>
                  <c:y val="-4.5100594976773475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1200" dirty="0" smtClean="0">
                        <a:latin typeface="+mj-lt"/>
                      </a:rPr>
                      <a:t>20(922)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5241099610084141E-2"/>
                  <c:y val="1.9464381261961108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13(154)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3897329570035335E-2"/>
                  <c:y val="1.2431537140835022E-5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ts val="1300"/>
                      </a:lnSpc>
                      <a:defRPr sz="1200" b="0" i="0" u="none" strike="noStrike" baseline="0">
                        <a:solidFill>
                          <a:schemeClr val="tx1"/>
                        </a:solidFill>
                        <a:latin typeface="+mj-lt"/>
                        <a:ea typeface="Arial Unicode MS"/>
                        <a:cs typeface="Arial Unicode MS"/>
                      </a:defRPr>
                    </a:pPr>
                    <a:r>
                      <a:rPr lang="en-US" altLang="en-US" sz="1200" dirty="0" smtClean="0">
                        <a:latin typeface="+mj-lt"/>
                      </a:rPr>
                      <a:t>26(402)</a:t>
                    </a:r>
                    <a:endParaRPr lang="en-US" altLang="en-US" dirty="0"/>
                  </a:p>
                </c:rich>
              </c:tx>
              <c:spPr>
                <a:noFill/>
                <a:ln w="28933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6253187280646249E-2"/>
                  <c:y val="1.513922810712644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15(71)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5793179045533856E-2"/>
                  <c:y val="-9.516086238765225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19(43)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1050251574339289E-2"/>
                  <c:y val="-0.17516682952547971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12(10)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2.2727270586664058E-2"/>
                  <c:y val="-4.3254937448932813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>
                        <a:latin typeface="+mj-lt"/>
                      </a:rPr>
                      <a:t>4(2)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33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 Unicode MS"/>
                    <a:cs typeface="Arial Unicode M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2018(i)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1"/>
                <c:pt idx="0">
                  <c:v>12</c:v>
                </c:pt>
                <c:pt idx="1">
                  <c:v>20</c:v>
                </c:pt>
                <c:pt idx="2">
                  <c:v>10</c:v>
                </c:pt>
                <c:pt idx="3">
                  <c:v>13</c:v>
                </c:pt>
                <c:pt idx="4">
                  <c:v>20</c:v>
                </c:pt>
                <c:pt idx="5">
                  <c:v>13</c:v>
                </c:pt>
                <c:pt idx="6">
                  <c:v>26</c:v>
                </c:pt>
                <c:pt idx="7">
                  <c:v>15</c:v>
                </c:pt>
                <c:pt idx="8">
                  <c:v>19</c:v>
                </c:pt>
                <c:pt idx="9">
                  <c:v>12</c:v>
                </c:pt>
                <c:pt idx="10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0"/>
        <c:overlap val="100"/>
        <c:axId val="69380736"/>
        <c:axId val="69435776"/>
      </c:barChart>
      <c:catAx>
        <c:axId val="69380736"/>
        <c:scaling>
          <c:orientation val="minMax"/>
        </c:scaling>
        <c:delete val="0"/>
        <c:axPos val="b"/>
        <c:numFmt formatCode="\ \ \ \ 0\ \ \ \ " sourceLinked="0"/>
        <c:majorTickMark val="in"/>
        <c:minorTickMark val="none"/>
        <c:tickLblPos val="nextTo"/>
        <c:spPr>
          <a:ln w="3607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  <c:crossAx val="69435776"/>
        <c:crosses val="autoZero"/>
        <c:auto val="1"/>
        <c:lblAlgn val="ctr"/>
        <c:lblOffset val="0"/>
        <c:tickLblSkip val="1"/>
        <c:tickMarkSkip val="10000"/>
        <c:noMultiLvlLbl val="0"/>
      </c:catAx>
      <c:valAx>
        <c:axId val="69435776"/>
        <c:scaling>
          <c:orientation val="minMax"/>
          <c:max val="600"/>
          <c:min val="0"/>
        </c:scaling>
        <c:delete val="0"/>
        <c:axPos val="l"/>
        <c:majorGridlines>
          <c:spPr>
            <a:ln w="3607">
              <a:solidFill>
                <a:schemeClr val="tx1">
                  <a:lumMod val="50000"/>
                  <a:lumOff val="50000"/>
                </a:schemeClr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3607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5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  <c:crossAx val="69380736"/>
        <c:crosses val="autoZero"/>
        <c:crossBetween val="between"/>
        <c:majorUnit val="50"/>
      </c:valAx>
      <c:spPr>
        <a:noFill/>
        <a:ln w="3607">
          <a:solidFill>
            <a:schemeClr val="tx1">
              <a:lumMod val="50000"/>
              <a:lumOff val="50000"/>
            </a:schemeClr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4"/>
        <c:txPr>
          <a:bodyPr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ayout>
        <c:manualLayout>
          <c:xMode val="edge"/>
          <c:yMode val="edge"/>
          <c:x val="0.83508865613258576"/>
          <c:y val="0.52006347917513152"/>
          <c:w val="0.10294490932584431"/>
          <c:h val="0.3125748519306652"/>
        </c:manualLayout>
      </c:layout>
      <c:overlay val="0"/>
      <c:spPr>
        <a:solidFill>
          <a:srgbClr val="FFFFFF"/>
        </a:solidFill>
        <a:ln w="3607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1" i="0" u="none" strike="noStrike" baseline="0">
              <a:solidFill>
                <a:schemeClr val="tx1"/>
              </a:solidFill>
              <a:latin typeface="+mj-lt"/>
              <a:ea typeface="Arial"/>
              <a:cs typeface="Arial"/>
            </a:defRPr>
          </a:pPr>
          <a:endParaRPr lang="zh-TW"/>
        </a:p>
      </c:txPr>
    </c:legend>
    <c:plotVisOnly val="1"/>
    <c:dispBlanksAs val="zero"/>
    <c:showDLblsOverMax val="0"/>
  </c:chart>
  <c:spPr>
    <a:noFill/>
    <a:ln w="3166"/>
  </c:spPr>
  <c:txPr>
    <a:bodyPr/>
    <a:lstStyle/>
    <a:p>
      <a:pPr>
        <a:defRPr sz="2312" b="1" i="0" u="none" strike="noStrike" baseline="0">
          <a:solidFill>
            <a:schemeClr val="tx1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89643-A97E-4039-8E49-63C6A4C2D100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0997F31D-FF2C-4D62-9283-165EDFC14485}">
      <dgm:prSet phldrT="[文字]" custT="1"/>
      <dgm:spPr>
        <a:solidFill>
          <a:srgbClr val="FFFF00"/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6096AC-D32D-4DED-BEAA-B54081CEDDD2}" type="par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C9997928-60F6-4745-9D86-F5599B128024}" type="sib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4EF43964-CF1F-494A-87C4-C132905FC235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27DF0CA1-9869-4390-84FB-5088AF59D217}" type="par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FC3D9C29-CB46-4493-9B3F-9F4EF4E0C9D0}" type="sib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617E42E9-A7C4-4262-B5D7-12C86BDBD9BE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 tIns="46800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8925BC11-1830-4242-8B7B-997D0303C5BF}" type="par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D77C7DC5-1016-4F10-9223-EDBE0697399A}" type="sib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6DC4BBCD-0FFE-41EC-A932-4CB5ABDD2CD6}">
      <dgm:prSet phldrT="[文字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0873D005-FB25-46F4-9C1A-E7CD5C451D40}" type="par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A0468D23-1E75-4AF1-9E64-CACEBDCA2EC2}" type="sib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2218B785-CE23-4460-B8DB-3404CDC4227B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DFBD955-8D7F-4FA7-897C-2882D4956C87}" type="parTrans" cxnId="{C60573CF-1EC4-4933-9950-ABE84E2DACB9}">
      <dgm:prSet/>
      <dgm:spPr/>
      <dgm:t>
        <a:bodyPr/>
        <a:lstStyle/>
        <a:p>
          <a:endParaRPr lang="zh-TW" altLang="en-US"/>
        </a:p>
      </dgm:t>
    </dgm:pt>
    <dgm:pt modelId="{57EE7F8F-A8C8-4413-A015-C3BA2BCFBA55}" type="sibTrans" cxnId="{C60573CF-1EC4-4933-9950-ABE84E2DACB9}">
      <dgm:prSet/>
      <dgm:spPr/>
      <dgm:t>
        <a:bodyPr/>
        <a:lstStyle/>
        <a:p>
          <a:endParaRPr lang="zh-TW" altLang="en-US"/>
        </a:p>
      </dgm:t>
    </dgm:pt>
    <dgm:pt modelId="{415A05F7-B361-4A1B-9ADE-09062EF28B61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7</a:t>
          </a:r>
          <a:r>
            <a:rPr lang="zh-TW" altLang="en-US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EF34A0D-F652-449B-BC00-BE2DD1769CAB}" type="parTrans" cxnId="{8A09F71A-F4A6-4CC9-A96C-A54B93B541F0}">
      <dgm:prSet/>
      <dgm:spPr/>
      <dgm:t>
        <a:bodyPr/>
        <a:lstStyle/>
        <a:p>
          <a:endParaRPr lang="zh-TW" altLang="en-US"/>
        </a:p>
      </dgm:t>
    </dgm:pt>
    <dgm:pt modelId="{1B49199B-C659-4DE0-AA11-0CF2BC3FB3A9}" type="sibTrans" cxnId="{8A09F71A-F4A6-4CC9-A96C-A54B93B541F0}">
      <dgm:prSet/>
      <dgm:spPr/>
      <dgm:t>
        <a:bodyPr/>
        <a:lstStyle/>
        <a:p>
          <a:endParaRPr lang="zh-TW" altLang="en-US"/>
        </a:p>
      </dgm:t>
    </dgm:pt>
    <dgm:pt modelId="{18213112-E309-4E66-95A6-DA72D67586BF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8BE7068-9B46-4D8B-961E-95FC6D24AEF2}" type="par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17723D03-234C-4795-8C97-C31216625C21}" type="sib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997CE0EF-896F-4CA8-A25D-7B8E5F83C8A9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12</a:t>
          </a:r>
          <a:r>
            <a:rPr lang="zh-TW" altLang="en-US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BFCD181-AEE3-428C-A825-8B451FE694B8}" type="parTrans" cxnId="{04C93593-3BED-4DEB-ABD3-2D554E6F68B0}">
      <dgm:prSet/>
      <dgm:spPr/>
      <dgm:t>
        <a:bodyPr/>
        <a:lstStyle/>
        <a:p>
          <a:endParaRPr lang="zh-TW" altLang="en-US"/>
        </a:p>
      </dgm:t>
    </dgm:pt>
    <dgm:pt modelId="{927A37DE-3DB9-4114-8EAB-5E4A04483183}" type="sibTrans" cxnId="{04C93593-3BED-4DEB-ABD3-2D554E6F68B0}">
      <dgm:prSet/>
      <dgm:spPr/>
      <dgm:t>
        <a:bodyPr/>
        <a:lstStyle/>
        <a:p>
          <a:endParaRPr lang="zh-TW" altLang="en-US"/>
        </a:p>
      </dgm:t>
    </dgm:pt>
    <dgm:pt modelId="{D30126CF-607D-4115-9E6B-A08A2687B236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33553952-5BD8-4435-9B4C-A8E5658F1DCE}" type="parTrans" cxnId="{0EA04AD8-4575-4E89-9707-6713A44DCEF2}">
      <dgm:prSet/>
      <dgm:spPr/>
      <dgm:t>
        <a:bodyPr/>
        <a:lstStyle/>
        <a:p>
          <a:endParaRPr lang="zh-TW" altLang="en-US"/>
        </a:p>
      </dgm:t>
    </dgm:pt>
    <dgm:pt modelId="{2890F85F-51F9-4F6C-8A2A-4C66276F8918}" type="sibTrans" cxnId="{0EA04AD8-4575-4E89-9707-6713A44DCEF2}">
      <dgm:prSet/>
      <dgm:spPr/>
      <dgm:t>
        <a:bodyPr/>
        <a:lstStyle/>
        <a:p>
          <a:endParaRPr lang="zh-TW" altLang="en-US"/>
        </a:p>
      </dgm:t>
    </dgm:pt>
    <dgm:pt modelId="{4B7BAECF-871E-43D6-846F-0952ACDAA0F0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108</a:t>
          </a:r>
          <a:r>
            <a:rPr lang="zh-TW" altLang="en-US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067BA48-3F7F-4BCF-93D0-C586D27FA5DF}" type="sib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AD2FFD9C-34AC-4EAA-B31C-8F5D891A610C}" type="par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491E638F-2FD1-4632-98C7-22F38F062BB3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5CED580-CBC8-4AE1-87A2-7A176F4E9A8B}" type="sib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D4865131-4795-4818-864F-D8AC4B57838A}" type="par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2DC30C88-2A54-43F8-AAE6-E7FEDD05C716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1,638</a:t>
          </a:r>
          <a:r>
            <a:rPr lang="zh-TW" altLang="en-US" sz="2000" b="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A574DDD-0683-47B0-BD08-44058CD3D37D}" type="sib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E13CD5DB-B58E-46A2-9AD9-76C24184F043}" type="par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7861A6DA-BF35-45B6-9E8D-E1AB76D70D9E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E39ADDFC-4533-482E-9C44-F7A130724664}" type="par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6EFA9514-AD32-48CC-9091-682E3CD3898C}" type="sib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82010E6B-3891-41A8-BCE3-6A60579F6D73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DF53B3D-CF8A-4CDF-AD5D-F0A588312129}" type="par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6352036A-7633-4C62-82B4-0E06E63B4305}" type="sib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6650A92A-A492-4C2E-9D82-E3F8D9CB0253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26</a:t>
          </a:r>
          <a:r>
            <a:rPr lang="zh-TW" altLang="en-US" sz="2000" b="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400DD3B-36BB-41A8-A1C8-B80F8193F480}" type="parTrans" cxnId="{EB7D3C4A-C982-4D1F-964F-8AE1E3A5FFFD}">
      <dgm:prSet/>
      <dgm:spPr/>
      <dgm:t>
        <a:bodyPr/>
        <a:lstStyle/>
        <a:p>
          <a:endParaRPr lang="zh-TW" altLang="en-US"/>
        </a:p>
      </dgm:t>
    </dgm:pt>
    <dgm:pt modelId="{D8437E62-B663-4D8E-B370-0FBDA73E5DF6}" type="sibTrans" cxnId="{EB7D3C4A-C982-4D1F-964F-8AE1E3A5FFFD}">
      <dgm:prSet/>
      <dgm:spPr/>
      <dgm:t>
        <a:bodyPr/>
        <a:lstStyle/>
        <a:p>
          <a:endParaRPr lang="zh-TW" altLang="en-US"/>
        </a:p>
      </dgm:t>
    </dgm:pt>
    <dgm:pt modelId="{30E17827-08CC-43CE-AD82-3FC3E2DC2546}" type="pres">
      <dgm:prSet presAssocID="{AB389643-A97E-4039-8E49-63C6A4C2D1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9F1877-4F91-4960-A4D1-2DE6E4DE3297}" type="pres">
      <dgm:prSet presAssocID="{0997F31D-FF2C-4D62-9283-165EDFC14485}" presName="linNode" presStyleCnt="0"/>
      <dgm:spPr/>
    </dgm:pt>
    <dgm:pt modelId="{70B823AE-3C48-48E6-89C9-3CDBA6DC99E5}" type="pres">
      <dgm:prSet presAssocID="{0997F31D-FF2C-4D62-9283-165EDFC14485}" presName="parentText" presStyleLbl="node1" presStyleIdx="0" presStyleCnt="3" custScaleX="82312" custScaleY="105181" custLinFactNeighborX="-186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E42D50-85C4-48B2-8ABA-0998A2BE12AC}" type="pres">
      <dgm:prSet presAssocID="{0997F31D-FF2C-4D62-9283-165EDFC14485}" presName="descendantText" presStyleLbl="alignAccFollowNode1" presStyleIdx="0" presStyleCnt="3" custScaleX="137938" custScaleY="150610" custLinFactNeighborX="-824" custLinFactNeighborY="-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881855-2C44-4C3D-9B14-F809A4507F6E}" type="pres">
      <dgm:prSet presAssocID="{C9997928-60F6-4745-9D86-F5599B128024}" presName="sp" presStyleCnt="0"/>
      <dgm:spPr/>
    </dgm:pt>
    <dgm:pt modelId="{600C5651-2D96-4B31-979D-4BD102ACAE5C}" type="pres">
      <dgm:prSet presAssocID="{617E42E9-A7C4-4262-B5D7-12C86BDBD9BE}" presName="linNode" presStyleCnt="0"/>
      <dgm:spPr/>
    </dgm:pt>
    <dgm:pt modelId="{588E013D-BA6F-4776-A0E3-164A2640C5EC}" type="pres">
      <dgm:prSet presAssocID="{617E42E9-A7C4-4262-B5D7-12C86BDBD9BE}" presName="parentText" presStyleLbl="node1" presStyleIdx="1" presStyleCnt="3" custScaleX="69720" custScaleY="7523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D74DC4-3915-43FA-8C99-44EB2A330844}" type="pres">
      <dgm:prSet presAssocID="{617E42E9-A7C4-4262-B5D7-12C86BDBD9BE}" presName="descendantText" presStyleLbl="alignAccFollowNode1" presStyleIdx="1" presStyleCnt="3" custScaleX="115941" custScaleY="126649" custLinFactNeighborX="-1104" custLinFactNeighborY="-1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D527A8-CBCD-4151-97F1-9DEA2D8E733E}" type="pres">
      <dgm:prSet presAssocID="{D77C7DC5-1016-4F10-9223-EDBE0697399A}" presName="sp" presStyleCnt="0"/>
      <dgm:spPr/>
    </dgm:pt>
    <dgm:pt modelId="{B13C186E-212E-4E9A-9D06-2B7C6CF2652C}" type="pres">
      <dgm:prSet presAssocID="{6DC4BBCD-0FFE-41EC-A932-4CB5ABDD2CD6}" presName="linNode" presStyleCnt="0"/>
      <dgm:spPr/>
    </dgm:pt>
    <dgm:pt modelId="{C9182BE2-F3F1-49A1-AAF3-79C99027A89B}" type="pres">
      <dgm:prSet presAssocID="{6DC4BBCD-0FFE-41EC-A932-4CB5ABDD2CD6}" presName="parentText" presStyleLbl="node1" presStyleIdx="2" presStyleCnt="3" custScaleX="7015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544493-CFAE-4128-81F0-5D24D6EF16CE}" type="pres">
      <dgm:prSet presAssocID="{6DC4BBCD-0FFE-41EC-A932-4CB5ABDD2CD6}" presName="descendantText" presStyleLbl="alignAccFollowNode1" presStyleIdx="2" presStyleCnt="3" custScaleX="116152" custScaleY="201262" custLinFactNeighborX="-2925" custLinFactNeighborY="1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14C7644-41D0-40EB-A89D-B88DBA103B85}" srcId="{AB389643-A97E-4039-8E49-63C6A4C2D100}" destId="{0997F31D-FF2C-4D62-9283-165EDFC14485}" srcOrd="0" destOrd="0" parTransId="{DF6096AC-D32D-4DED-BEAA-B54081CEDDD2}" sibTransId="{C9997928-60F6-4745-9D86-F5599B128024}"/>
    <dgm:cxn modelId="{A99C07BA-6168-4046-8D3C-22AF355BB4E1}" type="presOf" srcId="{2DC30C88-2A54-43F8-AAE6-E7FEDD05C716}" destId="{96D74DC4-3915-43FA-8C99-44EB2A330844}" srcOrd="0" destOrd="1" presId="urn:microsoft.com/office/officeart/2005/8/layout/vList5"/>
    <dgm:cxn modelId="{64951099-FE71-4D2D-93F0-D9559ACE3A46}" type="presOf" srcId="{617E42E9-A7C4-4262-B5D7-12C86BDBD9BE}" destId="{588E013D-BA6F-4776-A0E3-164A2640C5EC}" srcOrd="0" destOrd="0" presId="urn:microsoft.com/office/officeart/2005/8/layout/vList5"/>
    <dgm:cxn modelId="{44BFC98E-DB19-4692-81F9-4B82551FA61D}" type="presOf" srcId="{4B7BAECF-871E-43D6-846F-0952ACDAA0F0}" destId="{96D74DC4-3915-43FA-8C99-44EB2A330844}" srcOrd="0" destOrd="0" presId="urn:microsoft.com/office/officeart/2005/8/layout/vList5"/>
    <dgm:cxn modelId="{13284860-CBC6-4F30-A7C5-929137271F66}" type="presOf" srcId="{2218B785-CE23-4460-B8DB-3404CDC4227B}" destId="{F4544493-CFAE-4128-81F0-5D24D6EF16CE}" srcOrd="0" destOrd="0" presId="urn:microsoft.com/office/officeart/2005/8/layout/vList5"/>
    <dgm:cxn modelId="{C60573CF-1EC4-4933-9950-ABE84E2DACB9}" srcId="{6DC4BBCD-0FFE-41EC-A932-4CB5ABDD2CD6}" destId="{2218B785-CE23-4460-B8DB-3404CDC4227B}" srcOrd="0" destOrd="0" parTransId="{BDFBD955-8D7F-4FA7-897C-2882D4956C87}" sibTransId="{57EE7F8F-A8C8-4413-A015-C3BA2BCFBA55}"/>
    <dgm:cxn modelId="{ECC1F696-0B4A-4050-B74A-90756A9B805E}" type="presOf" srcId="{6650A92A-A492-4C2E-9D82-E3F8D9CB0253}" destId="{F4544493-CFAE-4128-81F0-5D24D6EF16CE}" srcOrd="0" destOrd="4" presId="urn:microsoft.com/office/officeart/2005/8/layout/vList5"/>
    <dgm:cxn modelId="{69EDEA16-989A-4974-BA42-AF5E1852BCC6}" srcId="{AB389643-A97E-4039-8E49-63C6A4C2D100}" destId="{617E42E9-A7C4-4262-B5D7-12C86BDBD9BE}" srcOrd="1" destOrd="0" parTransId="{8925BC11-1830-4242-8B7B-997D0303C5BF}" sibTransId="{D77C7DC5-1016-4F10-9223-EDBE0697399A}"/>
    <dgm:cxn modelId="{E46DFD89-0062-4DD8-B142-1E4B5AD4476F}" type="presOf" srcId="{D30126CF-607D-4115-9E6B-A08A2687B236}" destId="{F4544493-CFAE-4128-81F0-5D24D6EF16CE}" srcOrd="0" destOrd="3" presId="urn:microsoft.com/office/officeart/2005/8/layout/vList5"/>
    <dgm:cxn modelId="{69DBE5D8-B794-4BAF-AA19-973ECCA9971F}" srcId="{0997F31D-FF2C-4D62-9283-165EDFC14485}" destId="{7861A6DA-BF35-45B6-9E8D-E1AB76D70D9E}" srcOrd="2" destOrd="0" parTransId="{E39ADDFC-4533-482E-9C44-F7A130724664}" sibTransId="{6EFA9514-AD32-48CC-9091-682E3CD3898C}"/>
    <dgm:cxn modelId="{760B7BA7-1230-4D53-9101-BDD3ACE8930A}" srcId="{AB389643-A97E-4039-8E49-63C6A4C2D100}" destId="{6DC4BBCD-0FFE-41EC-A932-4CB5ABDD2CD6}" srcOrd="2" destOrd="0" parTransId="{0873D005-FB25-46F4-9C1A-E7CD5C451D40}" sibTransId="{A0468D23-1E75-4AF1-9E64-CACEBDCA2EC2}"/>
    <dgm:cxn modelId="{8A09F71A-F4A6-4CC9-A96C-A54B93B541F0}" srcId="{6DC4BBCD-0FFE-41EC-A932-4CB5ABDD2CD6}" destId="{415A05F7-B361-4A1B-9ADE-09062EF28B61}" srcOrd="1" destOrd="0" parTransId="{4EF34A0D-F652-449B-BC00-BE2DD1769CAB}" sibTransId="{1B49199B-C659-4DE0-AA11-0CF2BC3FB3A9}"/>
    <dgm:cxn modelId="{469DE798-E4D7-4337-8619-012AF38A6C27}" srcId="{0997F31D-FF2C-4D62-9283-165EDFC14485}" destId="{4EF43964-CF1F-494A-87C4-C132905FC235}" srcOrd="0" destOrd="0" parTransId="{27DF0CA1-9869-4390-84FB-5088AF59D217}" sibTransId="{FC3D9C29-CB46-4493-9B3F-9F4EF4E0C9D0}"/>
    <dgm:cxn modelId="{E2DC4E47-63E2-47D1-A1D8-96F9FF0899F4}" srcId="{617E42E9-A7C4-4262-B5D7-12C86BDBD9BE}" destId="{491E638F-2FD1-4632-98C7-22F38F062BB3}" srcOrd="2" destOrd="0" parTransId="{D4865131-4795-4818-864F-D8AC4B57838A}" sibTransId="{75CED580-CBC8-4AE1-87A2-7A176F4E9A8B}"/>
    <dgm:cxn modelId="{F79C8A10-D03B-4743-8026-469495366BDF}" srcId="{617E42E9-A7C4-4262-B5D7-12C86BDBD9BE}" destId="{2DC30C88-2A54-43F8-AAE6-E7FEDD05C716}" srcOrd="1" destOrd="0" parTransId="{E13CD5DB-B58E-46A2-9AD9-76C24184F043}" sibTransId="{BA574DDD-0683-47B0-BD08-44058CD3D37D}"/>
    <dgm:cxn modelId="{75D0BB46-9C46-4625-B158-1AABFF8F723C}" type="presOf" srcId="{415A05F7-B361-4A1B-9ADE-09062EF28B61}" destId="{F4544493-CFAE-4128-81F0-5D24D6EF16CE}" srcOrd="0" destOrd="1" presId="urn:microsoft.com/office/officeart/2005/8/layout/vList5"/>
    <dgm:cxn modelId="{EE9AC61E-CEAA-4C22-A2A1-042CB15BDDB3}" type="presOf" srcId="{82010E6B-3891-41A8-BCE3-6A60579F6D73}" destId="{4DE42D50-85C4-48B2-8ABA-0998A2BE12AC}" srcOrd="0" destOrd="3" presId="urn:microsoft.com/office/officeart/2005/8/layout/vList5"/>
    <dgm:cxn modelId="{F4EBA7FF-88BF-4D64-963F-7E31E349400A}" type="presOf" srcId="{7861A6DA-BF35-45B6-9E8D-E1AB76D70D9E}" destId="{4DE42D50-85C4-48B2-8ABA-0998A2BE12AC}" srcOrd="0" destOrd="2" presId="urn:microsoft.com/office/officeart/2005/8/layout/vList5"/>
    <dgm:cxn modelId="{BC2CF6AC-D178-4102-8537-B091194964BF}" srcId="{0997F31D-FF2C-4D62-9283-165EDFC14485}" destId="{18213112-E309-4E66-95A6-DA72D67586BF}" srcOrd="1" destOrd="0" parTransId="{48BE7068-9B46-4D8B-961E-95FC6D24AEF2}" sibTransId="{17723D03-234C-4795-8C97-C31216625C21}"/>
    <dgm:cxn modelId="{8A3AC636-9F4A-402D-85AA-141E9D737355}" type="presOf" srcId="{AB389643-A97E-4039-8E49-63C6A4C2D100}" destId="{30E17827-08CC-43CE-AD82-3FC3E2DC2546}" srcOrd="0" destOrd="0" presId="urn:microsoft.com/office/officeart/2005/8/layout/vList5"/>
    <dgm:cxn modelId="{80ADC97B-D3F2-4EF2-BFE9-DD5FC6D42318}" type="presOf" srcId="{6DC4BBCD-0FFE-41EC-A932-4CB5ABDD2CD6}" destId="{C9182BE2-F3F1-49A1-AAF3-79C99027A89B}" srcOrd="0" destOrd="0" presId="urn:microsoft.com/office/officeart/2005/8/layout/vList5"/>
    <dgm:cxn modelId="{EB7D3C4A-C982-4D1F-964F-8AE1E3A5FFFD}" srcId="{6DC4BBCD-0FFE-41EC-A932-4CB5ABDD2CD6}" destId="{6650A92A-A492-4C2E-9D82-E3F8D9CB0253}" srcOrd="4" destOrd="0" parTransId="{B400DD3B-36BB-41A8-A1C8-B80F8193F480}" sibTransId="{D8437E62-B663-4D8E-B370-0FBDA73E5DF6}"/>
    <dgm:cxn modelId="{689D3252-DD94-4744-AC33-19684F968703}" type="presOf" srcId="{491E638F-2FD1-4632-98C7-22F38F062BB3}" destId="{96D74DC4-3915-43FA-8C99-44EB2A330844}" srcOrd="0" destOrd="2" presId="urn:microsoft.com/office/officeart/2005/8/layout/vList5"/>
    <dgm:cxn modelId="{8D1D5B1A-8BBD-42EA-B680-31CDBA8689F6}" srcId="{617E42E9-A7C4-4262-B5D7-12C86BDBD9BE}" destId="{4B7BAECF-871E-43D6-846F-0952ACDAA0F0}" srcOrd="0" destOrd="0" parTransId="{AD2FFD9C-34AC-4EAA-B31C-8F5D891A610C}" sibTransId="{4067BA48-3F7F-4BCF-93D0-C586D27FA5DF}"/>
    <dgm:cxn modelId="{0EA04AD8-4575-4E89-9707-6713A44DCEF2}" srcId="{6DC4BBCD-0FFE-41EC-A932-4CB5ABDD2CD6}" destId="{D30126CF-607D-4115-9E6B-A08A2687B236}" srcOrd="3" destOrd="0" parTransId="{33553952-5BD8-4435-9B4C-A8E5658F1DCE}" sibTransId="{2890F85F-51F9-4F6C-8A2A-4C66276F8918}"/>
    <dgm:cxn modelId="{99026AB1-F200-432E-96BF-2D525DA31297}" srcId="{0997F31D-FF2C-4D62-9283-165EDFC14485}" destId="{82010E6B-3891-41A8-BCE3-6A60579F6D73}" srcOrd="3" destOrd="0" parTransId="{4DF53B3D-CF8A-4CDF-AD5D-F0A588312129}" sibTransId="{6352036A-7633-4C62-82B4-0E06E63B4305}"/>
    <dgm:cxn modelId="{3D80387F-27F2-4A10-9543-79976F190E7B}" type="presOf" srcId="{4EF43964-CF1F-494A-87C4-C132905FC235}" destId="{4DE42D50-85C4-48B2-8ABA-0998A2BE12AC}" srcOrd="0" destOrd="0" presId="urn:microsoft.com/office/officeart/2005/8/layout/vList5"/>
    <dgm:cxn modelId="{04C93593-3BED-4DEB-ABD3-2D554E6F68B0}" srcId="{6DC4BBCD-0FFE-41EC-A932-4CB5ABDD2CD6}" destId="{997CE0EF-896F-4CA8-A25D-7B8E5F83C8A9}" srcOrd="2" destOrd="0" parTransId="{9BFCD181-AEE3-428C-A825-8B451FE694B8}" sibTransId="{927A37DE-3DB9-4114-8EAB-5E4A04483183}"/>
    <dgm:cxn modelId="{4932B9C0-609A-4A0C-B421-38F60FB2300F}" type="presOf" srcId="{0997F31D-FF2C-4D62-9283-165EDFC14485}" destId="{70B823AE-3C48-48E6-89C9-3CDBA6DC99E5}" srcOrd="0" destOrd="0" presId="urn:microsoft.com/office/officeart/2005/8/layout/vList5"/>
    <dgm:cxn modelId="{AD7B9F5A-DB66-4ECD-9FD9-75136BFEB543}" type="presOf" srcId="{18213112-E309-4E66-95A6-DA72D67586BF}" destId="{4DE42D50-85C4-48B2-8ABA-0998A2BE12AC}" srcOrd="0" destOrd="1" presId="urn:microsoft.com/office/officeart/2005/8/layout/vList5"/>
    <dgm:cxn modelId="{8A42874D-C4A6-4EAC-AEF7-AC07D850E17F}" type="presOf" srcId="{997CE0EF-896F-4CA8-A25D-7B8E5F83C8A9}" destId="{F4544493-CFAE-4128-81F0-5D24D6EF16CE}" srcOrd="0" destOrd="2" presId="urn:microsoft.com/office/officeart/2005/8/layout/vList5"/>
    <dgm:cxn modelId="{846E6BED-C715-485E-A9F5-25E9A73A804F}" type="presParOf" srcId="{30E17827-08CC-43CE-AD82-3FC3E2DC2546}" destId="{589F1877-4F91-4960-A4D1-2DE6E4DE3297}" srcOrd="0" destOrd="0" presId="urn:microsoft.com/office/officeart/2005/8/layout/vList5"/>
    <dgm:cxn modelId="{689A138C-8A08-4F16-B709-5D5D9E1ACE40}" type="presParOf" srcId="{589F1877-4F91-4960-A4D1-2DE6E4DE3297}" destId="{70B823AE-3C48-48E6-89C9-3CDBA6DC99E5}" srcOrd="0" destOrd="0" presId="urn:microsoft.com/office/officeart/2005/8/layout/vList5"/>
    <dgm:cxn modelId="{F7F09EB7-8329-41B2-8765-B31AC3A4D1EE}" type="presParOf" srcId="{589F1877-4F91-4960-A4D1-2DE6E4DE3297}" destId="{4DE42D50-85C4-48B2-8ABA-0998A2BE12AC}" srcOrd="1" destOrd="0" presId="urn:microsoft.com/office/officeart/2005/8/layout/vList5"/>
    <dgm:cxn modelId="{E570A5F1-B67C-476F-B349-0727A0B707F4}" type="presParOf" srcId="{30E17827-08CC-43CE-AD82-3FC3E2DC2546}" destId="{59881855-2C44-4C3D-9B14-F809A4507F6E}" srcOrd="1" destOrd="0" presId="urn:microsoft.com/office/officeart/2005/8/layout/vList5"/>
    <dgm:cxn modelId="{A0C48F17-43CA-4492-B657-C8E389E8AAB5}" type="presParOf" srcId="{30E17827-08CC-43CE-AD82-3FC3E2DC2546}" destId="{600C5651-2D96-4B31-979D-4BD102ACAE5C}" srcOrd="2" destOrd="0" presId="urn:microsoft.com/office/officeart/2005/8/layout/vList5"/>
    <dgm:cxn modelId="{F47385D2-97D2-4EDB-A434-1E613C53A5E3}" type="presParOf" srcId="{600C5651-2D96-4B31-979D-4BD102ACAE5C}" destId="{588E013D-BA6F-4776-A0E3-164A2640C5EC}" srcOrd="0" destOrd="0" presId="urn:microsoft.com/office/officeart/2005/8/layout/vList5"/>
    <dgm:cxn modelId="{0035C05E-53F1-4793-80A8-B55CD32E8519}" type="presParOf" srcId="{600C5651-2D96-4B31-979D-4BD102ACAE5C}" destId="{96D74DC4-3915-43FA-8C99-44EB2A330844}" srcOrd="1" destOrd="0" presId="urn:microsoft.com/office/officeart/2005/8/layout/vList5"/>
    <dgm:cxn modelId="{7D074B2C-37FE-43D5-9BDD-EEF28320D075}" type="presParOf" srcId="{30E17827-08CC-43CE-AD82-3FC3E2DC2546}" destId="{21D527A8-CBCD-4151-97F1-9DEA2D8E733E}" srcOrd="3" destOrd="0" presId="urn:microsoft.com/office/officeart/2005/8/layout/vList5"/>
    <dgm:cxn modelId="{B77DC1C9-1885-4A41-AF65-15CBFF3B0395}" type="presParOf" srcId="{30E17827-08CC-43CE-AD82-3FC3E2DC2546}" destId="{B13C186E-212E-4E9A-9D06-2B7C6CF2652C}" srcOrd="4" destOrd="0" presId="urn:microsoft.com/office/officeart/2005/8/layout/vList5"/>
    <dgm:cxn modelId="{FB20C334-F483-4186-8D21-4825C9D7BF71}" type="presParOf" srcId="{B13C186E-212E-4E9A-9D06-2B7C6CF2652C}" destId="{C9182BE2-F3F1-49A1-AAF3-79C99027A89B}" srcOrd="0" destOrd="0" presId="urn:microsoft.com/office/officeart/2005/8/layout/vList5"/>
    <dgm:cxn modelId="{2937CF07-8E52-46B5-A871-54286AE55606}" type="presParOf" srcId="{B13C186E-212E-4E9A-9D06-2B7C6CF2652C}" destId="{F4544493-CFAE-4128-81F0-5D24D6EF16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42D50-85C4-48B2-8ABA-0998A2BE12AC}">
      <dsp:nvSpPr>
        <dsp:cNvPr id="0" name=""/>
        <dsp:cNvSpPr/>
      </dsp:nvSpPr>
      <dsp:spPr>
        <a:xfrm rot="5400000">
          <a:off x="4908036" y="-2644327"/>
          <a:ext cx="1509311" cy="680089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 rot="-5400000">
        <a:off x="2262246" y="75141"/>
        <a:ext cx="6727213" cy="1361955"/>
      </dsp:txXfrm>
    </dsp:sp>
    <dsp:sp modelId="{70B823AE-3C48-48E6-89C9-3CDBA6DC99E5}">
      <dsp:nvSpPr>
        <dsp:cNvPr id="0" name=""/>
        <dsp:cNvSpPr/>
      </dsp:nvSpPr>
      <dsp:spPr>
        <a:xfrm>
          <a:off x="0" y="97585"/>
          <a:ext cx="2282798" cy="1317566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318" y="161903"/>
        <a:ext cx="2154162" cy="1188930"/>
      </dsp:txXfrm>
    </dsp:sp>
    <dsp:sp modelId="{96D74DC4-3915-43FA-8C99-44EB2A330844}">
      <dsp:nvSpPr>
        <dsp:cNvPr id="0" name=""/>
        <dsp:cNvSpPr/>
      </dsp:nvSpPr>
      <dsp:spPr>
        <a:xfrm rot="5400000">
          <a:off x="4979044" y="-1161644"/>
          <a:ext cx="1269190" cy="673712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108</a:t>
          </a:r>
          <a:r>
            <a:rPr lang="zh-TW" altLang="en-US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0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1,638</a:t>
          </a:r>
          <a:r>
            <a:rPr lang="zh-TW" altLang="en-US" sz="2000" b="0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0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0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0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245075" y="1634282"/>
        <a:ext cx="6675172" cy="1145276"/>
      </dsp:txXfrm>
    </dsp:sp>
    <dsp:sp modelId="{588E013D-BA6F-4776-A0E3-164A2640C5EC}">
      <dsp:nvSpPr>
        <dsp:cNvPr id="0" name=""/>
        <dsp:cNvSpPr/>
      </dsp:nvSpPr>
      <dsp:spPr>
        <a:xfrm>
          <a:off x="2299" y="1737006"/>
          <a:ext cx="2278860" cy="94249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6800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kern="1200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48308" y="1783015"/>
        <a:ext cx="2186842" cy="850475"/>
      </dsp:txXfrm>
    </dsp:sp>
    <dsp:sp modelId="{F4544493-CFAE-4128-81F0-5D24D6EF16CE}">
      <dsp:nvSpPr>
        <dsp:cNvPr id="0" name=""/>
        <dsp:cNvSpPr/>
      </dsp:nvSpPr>
      <dsp:spPr>
        <a:xfrm rot="5400000">
          <a:off x="4566109" y="540955"/>
          <a:ext cx="2016911" cy="674938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7</a:t>
          </a:r>
          <a:r>
            <a:rPr lang="zh-TW" altLang="en-US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12</a:t>
          </a:r>
          <a:r>
            <a:rPr lang="zh-TW" altLang="en-US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26</a:t>
          </a:r>
          <a:r>
            <a:rPr lang="zh-TW" altLang="en-US" sz="2000" b="0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0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199871" y="3005651"/>
        <a:ext cx="6650932" cy="1819997"/>
      </dsp:txXfrm>
    </dsp:sp>
    <dsp:sp modelId="{C9182BE2-F3F1-49A1-AAF3-79C99027A89B}">
      <dsp:nvSpPr>
        <dsp:cNvPr id="0" name=""/>
        <dsp:cNvSpPr/>
      </dsp:nvSpPr>
      <dsp:spPr>
        <a:xfrm>
          <a:off x="2299" y="3287604"/>
          <a:ext cx="2293176" cy="125266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>
        <a:off x="63449" y="3348754"/>
        <a:ext cx="2170876" cy="1130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0.56575</cdr:x>
      <cdr:y>0.5055</cdr:y>
    </cdr:from>
    <cdr:to>
      <cdr:x>0.569</cdr:x>
      <cdr:y>0.54775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95733" y="2693750"/>
          <a:ext cx="38895" cy="205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zh-TW" altLang="en-US"/>
        </a:p>
      </cdr:txBody>
    </cdr:sp>
  </cdr:relSizeAnchor>
  <cdr:relSizeAnchor xmlns:cdr="http://schemas.openxmlformats.org/drawingml/2006/chartDrawing">
    <cdr:from>
      <cdr:x>0.15965</cdr:x>
      <cdr:y>0.32252</cdr:y>
    </cdr:from>
    <cdr:to>
      <cdr:x>0.21531</cdr:x>
      <cdr:y>0.37305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1836249" y="1893891"/>
          <a:ext cx="640266" cy="296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altLang="zh-TW" sz="1200" dirty="0" smtClean="0"/>
            <a:t>12(324)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0.79834</cdr:x>
      <cdr:y>0.25994</cdr:y>
    </cdr:from>
    <cdr:to>
      <cdr:x>0.84367</cdr:x>
      <cdr:y>0.31046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9182455" y="1526423"/>
          <a:ext cx="521384" cy="296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/>
            <a:t>6</a:t>
          </a:r>
          <a:r>
            <a:rPr lang="en-US" altLang="zh-TW" sz="1200" dirty="0" smtClean="0"/>
            <a:t>(2</a:t>
          </a:r>
          <a:r>
            <a:rPr lang="en-US" altLang="zh-TW" sz="1200" dirty="0" smtClean="0"/>
            <a:t>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0.80102</cdr:x>
      <cdr:y>0.35142</cdr:y>
    </cdr:from>
    <cdr:to>
      <cdr:x>0.84635</cdr:x>
      <cdr:y>0.40194</cdr:y>
    </cdr:to>
    <cdr:sp macro="" textlink="">
      <cdr:nvSpPr>
        <cdr:cNvPr id="6" name="文字方塊 1"/>
        <cdr:cNvSpPr txBox="1"/>
      </cdr:nvSpPr>
      <cdr:spPr>
        <a:xfrm xmlns:a="http://schemas.openxmlformats.org/drawingml/2006/main">
          <a:off x="9213260" y="2063595"/>
          <a:ext cx="521384" cy="296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119</a:t>
          </a:r>
          <a:r>
            <a:rPr lang="en-US" altLang="zh-TW" sz="1200" dirty="0" smtClean="0"/>
            <a:t> (</a:t>
          </a:r>
          <a:r>
            <a:rPr lang="en-US" altLang="zh-TW" sz="1200" dirty="0" smtClean="0"/>
            <a:t>123</a:t>
          </a:r>
          <a:r>
            <a:rPr lang="en-US" altLang="zh-TW" sz="1200" dirty="0" smtClean="0"/>
            <a:t>)</a:t>
          </a:r>
          <a:endParaRPr lang="zh-TW" altLang="en-US" sz="1200" dirty="0"/>
        </a:p>
      </cdr:txBody>
    </cdr:sp>
  </cdr:relSizeAnchor>
  <cdr:relSizeAnchor xmlns:cdr="http://schemas.openxmlformats.org/drawingml/2006/chartDrawing">
    <cdr:from>
      <cdr:x>0.80101</cdr:x>
      <cdr:y>0.45449</cdr:y>
    </cdr:from>
    <cdr:to>
      <cdr:x>0.84634</cdr:x>
      <cdr:y>0.50501</cdr:y>
    </cdr:to>
    <cdr:sp macro="" textlink="">
      <cdr:nvSpPr>
        <cdr:cNvPr id="7" name="文字方塊 1"/>
        <cdr:cNvSpPr txBox="1"/>
      </cdr:nvSpPr>
      <cdr:spPr>
        <a:xfrm xmlns:a="http://schemas.openxmlformats.org/drawingml/2006/main">
          <a:off x="9213248" y="2668865"/>
          <a:ext cx="521384" cy="296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dirty="0" smtClean="0"/>
            <a:t>59</a:t>
          </a:r>
          <a:r>
            <a:rPr lang="en-US" altLang="zh-TW" sz="1200" dirty="0" smtClean="0"/>
            <a:t> </a:t>
          </a:r>
          <a:r>
            <a:rPr lang="en-US" altLang="zh-TW" sz="1200" dirty="0" smtClean="0"/>
            <a:t>(</a:t>
          </a:r>
          <a:r>
            <a:rPr lang="en-US" altLang="zh-TW" sz="1200" dirty="0" smtClean="0"/>
            <a:t>225)</a:t>
          </a:r>
          <a:endParaRPr lang="zh-TW" altLang="en-US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7E232-5BD3-474B-93D4-BBE4BE861F87}" type="datetimeFigureOut">
              <a:rPr lang="zh-TW" altLang="en-US" smtClean="0"/>
              <a:pPr/>
              <a:t>2018/11/29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382-94E5-4172-8ACD-912DFC53CC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91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0727588-A39B-44D8-8E14-976437A683E0}" type="slidenum">
              <a:rPr lang="en-US" altLang="zh-TW" smtClean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495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253253" y="4611760"/>
            <a:ext cx="2848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國立清華大學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校務發展諮詢委員會簡報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日期：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2018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)   </a:t>
            </a:r>
            <a:endParaRPr lang="zh-TW" altLang="en-US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ctrTitle"/>
          </p:nvPr>
        </p:nvSpPr>
        <p:spPr>
          <a:xfrm>
            <a:off x="3370729" y="2117445"/>
            <a:ext cx="6535271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6" name="副標題 2"/>
          <p:cNvSpPr>
            <a:spLocks noGrp="1"/>
          </p:cNvSpPr>
          <p:nvPr>
            <p:ph type="subTitle" idx="1"/>
          </p:nvPr>
        </p:nvSpPr>
        <p:spPr>
          <a:xfrm>
            <a:off x="3989294" y="4853882"/>
            <a:ext cx="5549154" cy="1146468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79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2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801504"/>
            <a:ext cx="8915400" cy="432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34333" y="6533080"/>
            <a:ext cx="77166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l" defTabSz="914400" rtl="0" eaLnBrk="1" latinLnBrk="0" hangingPunct="1">
        <a:spcBef>
          <a:spcPct val="0"/>
        </a:spcBef>
        <a:spcAft>
          <a:spcPts val="1200"/>
        </a:spcAft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n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l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SzPct val="65000"/>
        <a:buFont typeface="Wingdings" pitchFamily="2" charset="2"/>
        <a:buChar char="u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370729" y="1571345"/>
            <a:ext cx="6535271" cy="2387600"/>
          </a:xfrm>
        </p:spPr>
        <p:txBody>
          <a:bodyPr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zh-TW" altLang="en-US" sz="3600" dirty="0">
                <a:solidFill>
                  <a:srgbClr val="CC3300"/>
                </a:solidFill>
              </a:rPr>
              <a:t>清華大學理學院</a:t>
            </a:r>
            <a:r>
              <a:rPr lang="en-US" altLang="zh-TW" sz="3600" dirty="0">
                <a:solidFill>
                  <a:srgbClr val="CC3300"/>
                </a:solidFill>
              </a:rPr>
              <a:t/>
            </a:r>
            <a:br>
              <a:rPr lang="en-US" altLang="zh-TW" sz="3600" dirty="0">
                <a:solidFill>
                  <a:srgbClr val="CC3300"/>
                </a:solidFill>
              </a:rPr>
            </a:br>
            <a:r>
              <a:rPr lang="zh-TW" altLang="en-US" sz="3600" dirty="0">
                <a:solidFill>
                  <a:srgbClr val="CC3300"/>
                </a:solidFill>
              </a:rPr>
              <a:t>願景、現況、規劃</a:t>
            </a:r>
            <a:br>
              <a:rPr lang="zh-TW" altLang="en-US" sz="3600" dirty="0">
                <a:solidFill>
                  <a:srgbClr val="CC3300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College of Science, NTHU</a:t>
            </a:r>
            <a:br>
              <a:rPr lang="en-US" altLang="zh-TW" sz="3600" dirty="0">
                <a:solidFill>
                  <a:srgbClr val="000066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 Vision, Status and Planning </a:t>
            </a:r>
            <a:endParaRPr lang="zh-TW" altLang="en-US" sz="3600" dirty="0">
              <a:solidFill>
                <a:srgbClr val="FF33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179794" y="3863282"/>
            <a:ext cx="5549154" cy="1146468"/>
          </a:xfrm>
        </p:spPr>
        <p:txBody>
          <a:bodyPr>
            <a:noAutofit/>
          </a:bodyPr>
          <a:lstStyle/>
          <a:p>
            <a:pPr>
              <a:lnSpc>
                <a:spcPts val="2500"/>
              </a:lnSpc>
            </a:pPr>
            <a:endParaRPr lang="zh-TW" altLang="en-US" sz="2400" dirty="0">
              <a:solidFill>
                <a:srgbClr val="FF3300"/>
              </a:solidFill>
            </a:endParaRPr>
          </a:p>
          <a:p>
            <a:pPr>
              <a:lnSpc>
                <a:spcPts val="2500"/>
              </a:lnSpc>
            </a:pPr>
            <a:r>
              <a:rPr lang="zh-TW" altLang="en-US" sz="2400" dirty="0">
                <a:solidFill>
                  <a:srgbClr val="000066"/>
                </a:solidFill>
              </a:rPr>
              <a:t>劉瑞雄 </a:t>
            </a:r>
            <a:r>
              <a:rPr lang="en-US" altLang="zh-TW" sz="2400" dirty="0">
                <a:solidFill>
                  <a:srgbClr val="000066"/>
                </a:solidFill>
              </a:rPr>
              <a:t>(R. S. Liu) (11/2018)</a:t>
            </a:r>
          </a:p>
          <a:p>
            <a:pPr>
              <a:lnSpc>
                <a:spcPts val="2500"/>
              </a:lnSpc>
            </a:pPr>
            <a:r>
              <a:rPr lang="en-US" altLang="zh-TW" sz="2400" dirty="0">
                <a:solidFill>
                  <a:srgbClr val="000066"/>
                </a:solidFill>
              </a:rPr>
              <a:t>College of Science (</a:t>
            </a:r>
            <a:r>
              <a:rPr lang="en-US" altLang="zh-TW" sz="2400" dirty="0" err="1">
                <a:solidFill>
                  <a:srgbClr val="000066"/>
                </a:solidFill>
              </a:rPr>
              <a:t>CoS</a:t>
            </a:r>
            <a:r>
              <a:rPr lang="en-US" altLang="zh-TW" sz="2400" dirty="0">
                <a:solidFill>
                  <a:srgbClr val="000066"/>
                </a:solidFill>
              </a:rPr>
              <a:t>)</a:t>
            </a:r>
          </a:p>
          <a:p>
            <a:pPr>
              <a:lnSpc>
                <a:spcPts val="2500"/>
              </a:lnSpc>
            </a:pPr>
            <a:r>
              <a:rPr lang="en-US" altLang="zh-TW" sz="2400" dirty="0">
                <a:solidFill>
                  <a:srgbClr val="000066"/>
                </a:solidFill>
              </a:rPr>
              <a:t>National Tsing Hua University (NTHU)</a:t>
            </a:r>
          </a:p>
          <a:p>
            <a:pPr>
              <a:lnSpc>
                <a:spcPts val="2500"/>
              </a:lnSpc>
            </a:pPr>
            <a:r>
              <a:rPr lang="en-US" altLang="zh-TW" sz="2400" dirty="0">
                <a:solidFill>
                  <a:srgbClr val="000066"/>
                </a:solidFill>
              </a:rPr>
              <a:t>Hsinchu, Taiwan, ROC</a:t>
            </a:r>
            <a:endParaRPr lang="en-US" altLang="zh-TW" sz="2400" u="sng" dirty="0">
              <a:solidFill>
                <a:srgbClr val="CC3300"/>
              </a:solidFill>
            </a:endParaRPr>
          </a:p>
          <a:p>
            <a:pPr>
              <a:lnSpc>
                <a:spcPts val="2500"/>
              </a:lnSpc>
            </a:pPr>
            <a:r>
              <a:rPr lang="en-US" altLang="zh-TW" sz="2400" u="sng" dirty="0">
                <a:solidFill>
                  <a:srgbClr val="CC3300"/>
                </a:solidFill>
              </a:rPr>
              <a:t>http://science.nthu.edu.tw</a:t>
            </a:r>
            <a:endParaRPr lang="zh-TW" altLang="en-US" sz="2400" u="sng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503133" y="295240"/>
            <a:ext cx="6508376" cy="1143000"/>
          </a:xfrm>
        </p:spPr>
        <p:txBody>
          <a:bodyPr/>
          <a:lstStyle/>
          <a:p>
            <a:r>
              <a:rPr lang="zh-TW" altLang="en-US" sz="3600" b="0" dirty="0" smtClean="0"/>
              <a:t>理學院之弱勢及威脅</a:t>
            </a:r>
            <a:endParaRPr lang="zh-TW" altLang="en-US" sz="3600" b="0" dirty="0"/>
          </a:p>
        </p:txBody>
      </p:sp>
      <p:sp>
        <p:nvSpPr>
          <p:cNvPr id="2" name="矩形 1"/>
          <p:cNvSpPr/>
          <p:nvPr/>
        </p:nvSpPr>
        <p:spPr>
          <a:xfrm>
            <a:off x="498228" y="1779001"/>
            <a:ext cx="870731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教學負擔重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政策偏向產學，對於基礎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科學不再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重視，理學院產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合作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案件少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企業界聯繫不夠。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就業環境日益惡化，學生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就讀博士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班意願降低，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科技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部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逐漸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減少補助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延攬博士後與研究學者之名額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大陸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、香港、新加坡等華人地區教師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薪資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較台灣高，遴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優良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教師不易。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財政困難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，科技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部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基礎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研究經費逐年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環境不佳，台灣產業已陷入困境，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學子以求職為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考量。</a:t>
            </a:r>
          </a:p>
          <a:p>
            <a:pPr>
              <a:lnSpc>
                <a:spcPts val="4000"/>
              </a:lnSpc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40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441586" y="233694"/>
            <a:ext cx="6950922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000066"/>
                </a:solidFill>
              </a:rPr>
              <a:t>   </a:t>
            </a:r>
            <a:r>
              <a:rPr lang="en-US" altLang="zh-TW" dirty="0" smtClean="0">
                <a:solidFill>
                  <a:srgbClr val="000066"/>
                </a:solidFill>
              </a:rPr>
              <a:t>Ⅲ</a:t>
            </a:r>
            <a:r>
              <a:rPr lang="zh-TW" altLang="en-US" dirty="0">
                <a:solidFill>
                  <a:srgbClr val="000066"/>
                </a:solidFill>
              </a:rPr>
              <a:t>未來規劃 </a:t>
            </a:r>
            <a:r>
              <a:rPr lang="en-US" altLang="zh-TW" dirty="0">
                <a:solidFill>
                  <a:srgbClr val="000066"/>
                </a:solidFill>
              </a:rPr>
              <a:t>(</a:t>
            </a:r>
            <a:r>
              <a:rPr lang="en-US" altLang="zh-TW" dirty="0" smtClean="0">
                <a:solidFill>
                  <a:srgbClr val="000066"/>
                </a:solidFill>
              </a:rPr>
              <a:t>Planning)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6862" y="1793630"/>
            <a:ext cx="9170376" cy="3962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800" b="1" dirty="0" err="1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標竿學校</a:t>
            </a:r>
            <a:r>
              <a:rPr lang="en-US" altLang="zh-TW" sz="32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8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日本京都大學（Kyoto University</a:t>
            </a:r>
            <a:r>
              <a:rPr lang="zh-TW" altLang="zh-TW" sz="28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）</a:t>
            </a:r>
            <a:endParaRPr lang="en-US" altLang="zh-TW" sz="2800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 lvl="0"/>
            <a:endParaRPr lang="en-US" altLang="zh-TW" sz="3200" b="1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zh-TW" sz="28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未來</a:t>
            </a:r>
            <a:r>
              <a:rPr lang="zh-TW" altLang="zh-TW" sz="2800" b="1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五年發展計畫目標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目標一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以院為核心，組成卓越研究團隊，推動跨領域研究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、</a:t>
            </a:r>
            <a:endParaRPr lang="en-US" altLang="zh-TW" sz="2400" dirty="0" smtClean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en-US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                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課程及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招生，以培育多專長人才。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二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：推動理學院下一世代研究領域。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三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：本校理學院在世界排名前</a:t>
            </a:r>
            <a:r>
              <a:rPr lang="en-US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50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名。</a:t>
            </a:r>
          </a:p>
        </p:txBody>
      </p:sp>
    </p:spTree>
    <p:extLst>
      <p:ext uri="{BB962C8B-B14F-4D97-AF65-F5344CB8AC3E}">
        <p14:creationId xmlns:p14="http://schemas.microsoft.com/office/powerpoint/2010/main" val="329839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04445" y="1753916"/>
            <a:ext cx="851974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一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以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院為核心，組成卓越研究團隊，推動跨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領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域研究、課程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及招生，以培育多專長人才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3600"/>
              </a:lnSpc>
            </a:pPr>
            <a:r>
              <a:rPr lang="zh-TW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方案：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跨領域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聘任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跨領域外籍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教師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聘任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產業任務型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教師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招生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理學院跨領域碩博士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176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83576" y="1756567"/>
            <a:ext cx="9557240" cy="453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defRPr/>
            </a:pP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推動理學院下一世代研究領域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基礎研究，增進產業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連結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「前瞻量子科技研究中心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物理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「前瞻物質基礎與應用科學中心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化學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校內及校外數據科學研究之連結統並推動數據科學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在其他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領域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之實驗課程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(DS+X Project)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建置統計開放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eaLnBrk="0" hangingPunct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「台灣聯大國際天文研究中心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天文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「科學計算與人工智慧研究群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科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34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6956" y="1719992"/>
            <a:ext cx="89368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三：本校理學院在世界排名前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360"/>
              </a:lnSpc>
            </a:pP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方案：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配合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學校訂定新聘教師激勵薪資，積極延攬學術優異人才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加入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理學院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，並給予有研究潛力之年輕教師重點栽培，在教學、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、住宿等建立完整補助及開辦制度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籌募新聘教師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開辦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費。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留任優秀教師及延攬享譽國際優秀學者為理學院專任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榮譽講座教授。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擴展新的尖端領域，組成研究團隊，以便研究能量能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發揮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乘作用，並增加研究的深度及廣度</a:t>
            </a:r>
            <a:r>
              <a:rPr lang="zh-TW" altLang="zh-TW" sz="2400" dirty="0"/>
              <a:t>。</a:t>
            </a:r>
          </a:p>
          <a:p>
            <a:pPr>
              <a:lnSpc>
                <a:spcPts val="3000"/>
              </a:lnSpc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93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2777627" y="1854081"/>
            <a:ext cx="4319587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謝謝指教</a:t>
            </a:r>
            <a:endParaRPr lang="en-US" altLang="zh-TW" sz="7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5" descr="sch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0" y="5445125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7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66"/>
                </a:solidFill>
              </a:rPr>
              <a:t>     </a:t>
            </a:r>
            <a:r>
              <a:rPr lang="en-US" altLang="zh-TW" dirty="0" smtClean="0">
                <a:solidFill>
                  <a:srgbClr val="000066"/>
                </a:solidFill>
              </a:rPr>
              <a:t>Ⅰ</a:t>
            </a:r>
            <a:r>
              <a:rPr lang="zh-TW" altLang="en-US" dirty="0" smtClean="0">
                <a:solidFill>
                  <a:srgbClr val="000066"/>
                </a:solidFill>
              </a:rPr>
              <a:t>願景 </a:t>
            </a:r>
            <a:r>
              <a:rPr lang="en-US" altLang="zh-TW" dirty="0" smtClean="0">
                <a:solidFill>
                  <a:srgbClr val="000066"/>
                </a:solidFill>
              </a:rPr>
              <a:t>(Vision)</a:t>
            </a:r>
            <a:endParaRPr lang="zh-TW" altLang="en-US" dirty="0"/>
          </a:p>
        </p:txBody>
      </p:sp>
      <p:sp>
        <p:nvSpPr>
          <p:cNvPr id="5" name="Text Box 29"/>
          <p:cNvSpPr txBox="1">
            <a:spLocks noGrp="1" noChangeArrowheads="1"/>
          </p:cNvSpPr>
          <p:nvPr>
            <p:ph idx="1"/>
          </p:nvPr>
        </p:nvSpPr>
        <p:spPr bwMode="auto">
          <a:xfrm>
            <a:off x="495300" y="1801504"/>
            <a:ext cx="8915400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algn="l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願</a:t>
            </a:r>
            <a:r>
              <a:rPr lang="zh-TW" altLang="en-US" sz="3200" b="1" dirty="0">
                <a:solidFill>
                  <a:srgbClr val="000066"/>
                </a:solidFill>
                <a:latin typeface="Arial" charset="0"/>
              </a:rPr>
              <a:t>景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追求卓越 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(</a:t>
            </a:r>
            <a:r>
              <a:rPr lang="en-US" altLang="zh-TW" sz="3200" b="1" dirty="0">
                <a:solidFill>
                  <a:srgbClr val="CC3300"/>
                </a:solidFill>
              </a:rPr>
              <a:t>search for excellence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)</a:t>
            </a:r>
          </a:p>
          <a:p>
            <a:pPr marL="282575" indent="-282575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目標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推動跨學門基礎科學教學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lang="en-US" altLang="zh-TW" sz="3200" b="1" dirty="0">
                <a:solidFill>
                  <a:srgbClr val="000066"/>
                </a:solidFill>
              </a:rPr>
              <a:t>interdisciplinary teaching)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進行世界級尖端前瞻研究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kumimoji="0" lang="en-US" altLang="zh-TW" sz="3200" b="1" dirty="0">
                <a:solidFill>
                  <a:srgbClr val="000066"/>
                </a:solidFill>
              </a:rPr>
              <a:t>frontier research)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科技與人文並重</a:t>
            </a:r>
            <a:r>
              <a:rPr kumimoji="0" lang="zh-TW" altLang="en-US" sz="3200" b="1" dirty="0" smtClean="0">
                <a:solidFill>
                  <a:srgbClr val="CC3300"/>
                </a:solidFill>
                <a:latin typeface="Arial" charset="0"/>
              </a:rPr>
              <a:t>，善盡社會責任</a:t>
            </a:r>
            <a:endParaRPr kumimoji="0" lang="zh-TW" altLang="en-US" sz="32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(</a:t>
            </a:r>
            <a:r>
              <a:rPr kumimoji="0" lang="en-US" altLang="zh-TW" sz="3200" b="1" dirty="0">
                <a:solidFill>
                  <a:srgbClr val="002060"/>
                </a:solidFill>
              </a:rPr>
              <a:t>social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contribution)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966649" y="1780509"/>
            <a:ext cx="1606624" cy="2009590"/>
            <a:chOff x="4105" y="2205"/>
            <a:chExt cx="928" cy="1442"/>
          </a:xfrm>
        </p:grpSpPr>
        <p:pic>
          <p:nvPicPr>
            <p:cNvPr id="7" name="Picture 17" descr="校訓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00" y="2316"/>
              <a:ext cx="733" cy="1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4105" y="2205"/>
              <a:ext cx="928" cy="1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19548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741231" y="1557339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4103" name="Rectangle 88"/>
          <p:cNvSpPr>
            <a:spLocks noChangeArrowheads="1"/>
          </p:cNvSpPr>
          <p:nvPr/>
        </p:nvSpPr>
        <p:spPr bwMode="auto">
          <a:xfrm>
            <a:off x="3860933" y="1125539"/>
            <a:ext cx="717669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TW" sz="3200" b="1">
                <a:solidFill>
                  <a:srgbClr val="000066"/>
                </a:solidFill>
                <a:latin typeface="Arial" charset="0"/>
              </a:rPr>
              <a:t/>
            </a:r>
            <a:br>
              <a:rPr lang="en-US" altLang="zh-TW" sz="3200" b="1">
                <a:solidFill>
                  <a:srgbClr val="000066"/>
                </a:solidFill>
                <a:latin typeface="Arial" charset="0"/>
              </a:rPr>
            </a:br>
            <a:endParaRPr lang="zh-TW" altLang="en-US" sz="3200" b="1">
              <a:solidFill>
                <a:srgbClr val="333399"/>
              </a:solidFill>
              <a:latin typeface="Arial" charset="0"/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044070427"/>
              </p:ext>
            </p:extLst>
          </p:nvPr>
        </p:nvGraphicFramePr>
        <p:xfrm>
          <a:off x="428498" y="1556792"/>
          <a:ext cx="9088290" cy="4924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88"/>
          <p:cNvSpPr>
            <a:spLocks noChangeArrowheads="1"/>
          </p:cNvSpPr>
          <p:nvPr/>
        </p:nvSpPr>
        <p:spPr bwMode="auto">
          <a:xfrm>
            <a:off x="3926498" y="930888"/>
            <a:ext cx="66246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l">
              <a:defRPr/>
            </a:pP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Ⅱ</a:t>
            </a:r>
            <a:r>
              <a:rPr lang="zh-TW" altLang="en-US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現況 </a:t>
            </a: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(Status)</a:t>
            </a:r>
            <a:r>
              <a:rPr lang="en-US" altLang="zh-TW" sz="4400" b="1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4400" b="1" dirty="0">
              <a:solidFill>
                <a:srgbClr val="00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61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722322" cy="1143000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理學院各系所專任助理教授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副教授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教授分佈表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 </a:t>
            </a:r>
            <a:r>
              <a:rPr lang="en-US" altLang="zh-TW" sz="2400" dirty="0" smtClean="0">
                <a:solidFill>
                  <a:srgbClr val="CC3300"/>
                </a:solidFill>
              </a:rPr>
              <a:t>(Assistant, Associate &amp; Full Professors) </a:t>
            </a:r>
            <a:r>
              <a:rPr lang="en-US" altLang="zh-TW" sz="2400" dirty="0" smtClean="0">
                <a:solidFill>
                  <a:srgbClr val="008000"/>
                </a:solidFill>
              </a:rPr>
              <a:t>(11/2018)</a:t>
            </a:r>
            <a:endParaRPr lang="zh-TW" altLang="en-US" sz="2400" b="0" dirty="0"/>
          </a:p>
        </p:txBody>
      </p:sp>
      <p:graphicFrame>
        <p:nvGraphicFramePr>
          <p:cNvPr id="5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694983"/>
              </p:ext>
            </p:extLst>
          </p:nvPr>
        </p:nvGraphicFramePr>
        <p:xfrm>
          <a:off x="1191969" y="1883895"/>
          <a:ext cx="7705846" cy="4028689"/>
        </p:xfrm>
        <a:graphic>
          <a:graphicData uri="http://schemas.openxmlformats.org/drawingml/2006/table">
            <a:tbl>
              <a:tblPr/>
              <a:tblGrid>
                <a:gridCol w="2698750"/>
                <a:gridCol w="1587500"/>
                <a:gridCol w="1571625"/>
                <a:gridCol w="1847971"/>
              </a:tblGrid>
              <a:tr h="92075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位階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(rank)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系所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Department/Institute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助理教授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(assistant professor)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副教授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(associate professor)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教授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(professor)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45402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(Mathematics): 24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18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(Physics): 36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97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(Chemistry): 26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19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8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(Statistics): 9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8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(Astronomy): 7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zh-TW" sz="1800" b="1" dirty="0" smtClean="0"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計科所</a:t>
                      </a:r>
                      <a:r>
                        <a:rPr lang="en-US" altLang="zh-TW" sz="1800" b="1" dirty="0" smtClean="0"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 (ICMS): 6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(total): 108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49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8740" y="1266403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4034989" y="434975"/>
            <a:ext cx="6318515" cy="6477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defRPr/>
            </a:pPr>
            <a:r>
              <a:rPr lang="zh-TW" altLang="en-US" sz="28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理學院</a:t>
            </a:r>
            <a:r>
              <a:rPr lang="en-US" altLang="zh-TW" sz="2800" b="1" kern="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2012-2018</a:t>
            </a:r>
            <a:r>
              <a:rPr lang="zh-TW" altLang="en-US" sz="2800" b="1" kern="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經費</a:t>
            </a:r>
            <a:r>
              <a:rPr lang="zh-TW" altLang="en-US" sz="28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統計表</a:t>
            </a:r>
          </a:p>
        </p:txBody>
      </p:sp>
      <p:sp>
        <p:nvSpPr>
          <p:cNvPr id="5129" name="文字方塊 13"/>
          <p:cNvSpPr txBox="1">
            <a:spLocks noChangeArrowheads="1"/>
          </p:cNvSpPr>
          <p:nvPr/>
        </p:nvSpPr>
        <p:spPr bwMode="auto">
          <a:xfrm>
            <a:off x="2095227" y="1553740"/>
            <a:ext cx="116945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單位：百萬</a:t>
            </a:r>
          </a:p>
        </p:txBody>
      </p:sp>
      <p:sp>
        <p:nvSpPr>
          <p:cNvPr id="5131" name="Rectangle 37"/>
          <p:cNvSpPr>
            <a:spLocks noChangeArrowheads="1"/>
          </p:cNvSpPr>
          <p:nvPr/>
        </p:nvSpPr>
        <p:spPr bwMode="auto">
          <a:xfrm>
            <a:off x="1649281" y="2663438"/>
            <a:ext cx="2199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 sz="1200"/>
              <a:t> </a:t>
            </a:r>
            <a:endParaRPr lang="en-US" altLang="zh-TW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681326"/>
              </p:ext>
            </p:extLst>
          </p:nvPr>
        </p:nvGraphicFramePr>
        <p:xfrm>
          <a:off x="1006079" y="4353417"/>
          <a:ext cx="8658962" cy="2413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6191"/>
                <a:gridCol w="1765703"/>
                <a:gridCol w="1847597"/>
                <a:gridCol w="1601656"/>
                <a:gridCol w="1727815"/>
              </a:tblGrid>
              <a:tr h="50165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深耕計畫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--</a:t>
                      </a: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特色</a:t>
                      </a:r>
                    </a:p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領域研究中心</a:t>
                      </a:r>
                    </a:p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(5</a:t>
                      </a: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學術攻頂計畫</a:t>
                      </a:r>
                    </a:p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(5</a:t>
                      </a: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4295" marR="742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自由型卓越學研計畫</a:t>
                      </a:r>
                    </a:p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(4</a:t>
                      </a: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卓越領航計畫</a:t>
                      </a:r>
                    </a:p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(4</a:t>
                      </a:r>
                      <a:r>
                        <a:rPr lang="zh-TW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劉瑞雄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 </a:t>
                      </a:r>
                      <a:endParaRPr lang="en-US" sz="1400" dirty="0" smtClean="0">
                        <a:effectLst/>
                        <a:latin typeface="+mn-lt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1070101-1111231)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(990801-1040731)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4295" marR="742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鄭建鴻 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(1021101-1061031)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(970801-1011130)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趙蓮菊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(1030801-1070731)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</a:tr>
              <a:tr h="387985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牟中</a:t>
                      </a:r>
                      <a:r>
                        <a:rPr lang="zh-TW" sz="1400" dirty="0" smtClea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瑜</a:t>
                      </a:r>
                      <a:endParaRPr lang="en-US" altLang="zh-TW" sz="1400" dirty="0" smtClean="0">
                        <a:effectLst/>
                        <a:latin typeface="+mn-lt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(1070101-1111231)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(1040801-1070531)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4295" marR="742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鄭建鴻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(990801-1030731)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(1030801-1070731)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(1070801-1120731)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4295" marR="742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果尚志 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(1010801-1050731)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銀慶</a:t>
                      </a:r>
                      <a:r>
                        <a:rPr lang="zh-TW" sz="1400" dirty="0" smtClea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剛</a:t>
                      </a:r>
                      <a:endParaRPr lang="en-US" altLang="zh-TW" sz="1400" dirty="0" smtClean="0">
                        <a:effectLst/>
                        <a:latin typeface="+mn-lt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(1050801-1090731)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74295" marR="742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140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季昀 </a:t>
                      </a: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(1020801-1060731)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zh-TW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季昀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 </a:t>
                      </a:r>
                      <a:endParaRPr lang="en-US" sz="1400" dirty="0" smtClean="0">
                        <a:effectLst/>
                        <a:latin typeface="+mn-lt"/>
                        <a:ea typeface="標楷體" panose="03000509000000000000" pitchFamily="65" charset="-120"/>
                      </a:endParaRPr>
                    </a:p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140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1060801-1071231)  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10319" marR="10319" marT="9525" marB="0"/>
                </a:tc>
              </a:tr>
            </a:tbl>
          </a:graphicData>
        </a:graphic>
      </p:graphicFrame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8945909"/>
              </p:ext>
            </p:extLst>
          </p:nvPr>
        </p:nvGraphicFramePr>
        <p:xfrm>
          <a:off x="3151402" y="1539457"/>
          <a:ext cx="7619176" cy="2909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04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Rectangle 88"/>
          <p:cNvSpPr>
            <a:spLocks noChangeArrowheads="1"/>
          </p:cNvSpPr>
          <p:nvPr/>
        </p:nvSpPr>
        <p:spPr bwMode="auto">
          <a:xfrm>
            <a:off x="3783543" y="690566"/>
            <a:ext cx="7176691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1200" b="1">
              <a:solidFill>
                <a:srgbClr val="333399"/>
              </a:solidFill>
            </a:endParaRPr>
          </a:p>
        </p:txBody>
      </p:sp>
      <p:sp>
        <p:nvSpPr>
          <p:cNvPr id="7178" name="Rectangle 88"/>
          <p:cNvSpPr>
            <a:spLocks noChangeArrowheads="1"/>
          </p:cNvSpPr>
          <p:nvPr/>
        </p:nvSpPr>
        <p:spPr bwMode="auto">
          <a:xfrm>
            <a:off x="2691475" y="333378"/>
            <a:ext cx="717669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</a:endParaRPr>
          </a:p>
        </p:txBody>
      </p:sp>
      <p:sp>
        <p:nvSpPr>
          <p:cNvPr id="7179" name="Rectangle 13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sp>
        <p:nvSpPr>
          <p:cNvPr id="7180" name="Rectangle 15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sp>
        <p:nvSpPr>
          <p:cNvPr id="7181" name="Rectangle 17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sp>
        <p:nvSpPr>
          <p:cNvPr id="7182" name="Rectangle 19"/>
          <p:cNvSpPr>
            <a:spLocks noChangeArrowheads="1"/>
          </p:cNvSpPr>
          <p:nvPr/>
        </p:nvSpPr>
        <p:spPr bwMode="auto">
          <a:xfrm>
            <a:off x="4860636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</a:endParaRPr>
          </a:p>
        </p:txBody>
      </p:sp>
      <p:graphicFrame>
        <p:nvGraphicFramePr>
          <p:cNvPr id="2" name="Object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0018194"/>
              </p:ext>
            </p:extLst>
          </p:nvPr>
        </p:nvGraphicFramePr>
        <p:xfrm>
          <a:off x="-920089" y="1535113"/>
          <a:ext cx="11501968" cy="587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84" name="Rectangle 88"/>
          <p:cNvSpPr>
            <a:spLocks noChangeArrowheads="1"/>
          </p:cNvSpPr>
          <p:nvPr/>
        </p:nvSpPr>
        <p:spPr bwMode="auto">
          <a:xfrm>
            <a:off x="4172216" y="476250"/>
            <a:ext cx="7176691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320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320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3200" b="1">
                <a:solidFill>
                  <a:srgbClr val="333399"/>
                </a:solidFill>
                <a:latin typeface="Arial" charset="0"/>
              </a:rPr>
              <a:t>                       </a:t>
            </a:r>
            <a:endParaRPr lang="zh-TW" altLang="en-US" sz="2000" b="1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2652567" y="323989"/>
            <a:ext cx="797714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理學院各系所</a:t>
            </a:r>
            <a:r>
              <a:rPr lang="en-US" altLang="zh-TW" sz="21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2008-2018</a:t>
            </a:r>
            <a:r>
              <a:rPr lang="zh-TW" altLang="en-US" sz="21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SCI</a:t>
            </a:r>
            <a:r>
              <a:rPr lang="zh-TW" altLang="en-US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論文數及引用數統計表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100" b="1" dirty="0" err="1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1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SCI Papers and Citations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000" b="1" dirty="0">
                <a:solidFill>
                  <a:srgbClr val="000066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 smtClean="0">
                <a:solidFill>
                  <a:srgbClr val="000066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2017 </a:t>
            </a:r>
            <a:r>
              <a:rPr lang="en-US" altLang="zh-TW" sz="2000" b="1" dirty="0">
                <a:solidFill>
                  <a:srgbClr val="000066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average: </a:t>
            </a:r>
            <a:r>
              <a:rPr lang="en-US" altLang="zh-TW" sz="2000" b="1" dirty="0">
                <a:solidFill>
                  <a:srgbClr val="008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en-US" altLang="zh-TW" sz="2000" b="1" dirty="0" smtClean="0">
                <a:solidFill>
                  <a:srgbClr val="008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8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papers/faculty</a:t>
            </a:r>
          </a:p>
        </p:txBody>
      </p:sp>
      <p:sp>
        <p:nvSpPr>
          <p:cNvPr id="18" name="文字方塊 1"/>
          <p:cNvSpPr txBox="1"/>
          <p:nvPr/>
        </p:nvSpPr>
        <p:spPr>
          <a:xfrm>
            <a:off x="8293171" y="5216487"/>
            <a:ext cx="521372" cy="2966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 smtClean="0"/>
              <a:t>241</a:t>
            </a:r>
            <a:r>
              <a:rPr lang="en-US" altLang="zh-TW" sz="1200" dirty="0" smtClean="0"/>
              <a:t> (398)</a:t>
            </a:r>
            <a:endParaRPr lang="zh-TW" altLang="en-US" sz="1200" dirty="0"/>
          </a:p>
        </p:txBody>
      </p:sp>
      <p:sp>
        <p:nvSpPr>
          <p:cNvPr id="19" name="文字方塊 1"/>
          <p:cNvSpPr txBox="1"/>
          <p:nvPr/>
        </p:nvSpPr>
        <p:spPr>
          <a:xfrm>
            <a:off x="8315871" y="6305431"/>
            <a:ext cx="521372" cy="26629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 smtClean="0"/>
              <a:t>23</a:t>
            </a:r>
            <a:r>
              <a:rPr lang="en-US" altLang="zh-TW" sz="1200" dirty="0" smtClean="0"/>
              <a:t>(8)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4385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12"/>
          <p:cNvSpPr>
            <a:spLocks noChangeArrowheads="1"/>
          </p:cNvSpPr>
          <p:nvPr/>
        </p:nvSpPr>
        <p:spPr bwMode="auto">
          <a:xfrm>
            <a:off x="4968983" y="263526"/>
            <a:ext cx="1847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b="1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  <p:sp>
        <p:nvSpPr>
          <p:cNvPr id="8200" name="Rectangle 88"/>
          <p:cNvSpPr>
            <a:spLocks noChangeArrowheads="1"/>
          </p:cNvSpPr>
          <p:nvPr/>
        </p:nvSpPr>
        <p:spPr bwMode="auto">
          <a:xfrm>
            <a:off x="2797008" y="725191"/>
            <a:ext cx="753612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 dirty="0">
                <a:solidFill>
                  <a:srgbClr val="CC3300"/>
                </a:solidFill>
                <a:cs typeface="Times New Roman" panose="02020603050405020304" pitchFamily="18" charset="0"/>
              </a:rPr>
              <a:t>QS World University Rankings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 dirty="0">
                <a:solidFill>
                  <a:srgbClr val="CC3300"/>
                </a:solidFill>
                <a:cs typeface="Times New Roman" panose="02020603050405020304" pitchFamily="18" charset="0"/>
              </a:rPr>
              <a:t>by Subject </a:t>
            </a:r>
            <a:r>
              <a:rPr lang="en-US" altLang="zh-TW" sz="2800" b="1" dirty="0" smtClean="0">
                <a:solidFill>
                  <a:srgbClr val="CC3300"/>
                </a:solidFill>
                <a:cs typeface="Times New Roman" panose="02020603050405020304" pitchFamily="18" charset="0"/>
              </a:rPr>
              <a:t>(11/2018) </a:t>
            </a:r>
            <a:endParaRPr lang="en-US" altLang="zh-TW" sz="2800" b="1" dirty="0">
              <a:solidFill>
                <a:srgbClr val="CC3300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000" b="1" dirty="0">
                <a:solidFill>
                  <a:srgbClr val="CC3300"/>
                </a:solidFill>
                <a:cs typeface="Times New Roman" panose="02020603050405020304" pitchFamily="18" charset="0"/>
              </a:rPr>
              <a:t>  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559171"/>
              </p:ext>
            </p:extLst>
          </p:nvPr>
        </p:nvGraphicFramePr>
        <p:xfrm>
          <a:off x="1040425" y="2238878"/>
          <a:ext cx="7947155" cy="2925234"/>
        </p:xfrm>
        <a:graphic>
          <a:graphicData uri="http://schemas.openxmlformats.org/drawingml/2006/table">
            <a:tbl>
              <a:tblPr firstRow="1" firstCol="1" bandRow="1"/>
              <a:tblGrid>
                <a:gridCol w="1300250"/>
                <a:gridCol w="1300250"/>
                <a:gridCol w="1445959"/>
                <a:gridCol w="1248223"/>
                <a:gridCol w="1206569"/>
                <a:gridCol w="1445904"/>
              </a:tblGrid>
              <a:tr h="731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Subject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Natural Sciences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Mathematics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Physics &amp;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Astronomy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Chemistry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Statistics &amp;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Operational Research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31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1600" dirty="0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Rank 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80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101-150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101-150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2017 Rank 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67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101-150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2018 Rank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dirty="0" smtClean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80</a:t>
                      </a:r>
                      <a:endParaRPr lang="zh-TW" sz="16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101-150</a:t>
                      </a:r>
                      <a:endParaRPr lang="zh-TW" altLang="zh-TW" sz="160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51-100</a:t>
                      </a:r>
                      <a:endParaRPr lang="zh-TW" altLang="zh-TW" sz="160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51-100</a:t>
                      </a:r>
                      <a:endParaRPr lang="zh-TW" altLang="zh-TW" sz="160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51-100</a:t>
                      </a:r>
                      <a:endParaRPr lang="zh-TW" altLang="zh-TW" sz="160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74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741232" y="2397125"/>
            <a:ext cx="951732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solidFill>
                <a:srgbClr val="008000"/>
              </a:solidFill>
              <a:cs typeface="Times New Roman" panose="02020603050405020304" pitchFamily="18" charset="0"/>
            </a:endParaRPr>
          </a:p>
        </p:txBody>
      </p:sp>
      <p:sp>
        <p:nvSpPr>
          <p:cNvPr id="5128" name="Rectangle 12"/>
          <p:cNvSpPr>
            <a:spLocks noChangeArrowheads="1"/>
          </p:cNvSpPr>
          <p:nvPr/>
        </p:nvSpPr>
        <p:spPr bwMode="auto">
          <a:xfrm>
            <a:off x="4968983" y="263526"/>
            <a:ext cx="1847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b="1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  <p:sp>
        <p:nvSpPr>
          <p:cNvPr id="5129" name="Rectangle 88"/>
          <p:cNvSpPr>
            <a:spLocks noChangeArrowheads="1"/>
          </p:cNvSpPr>
          <p:nvPr/>
        </p:nvSpPr>
        <p:spPr bwMode="auto">
          <a:xfrm>
            <a:off x="3159259" y="44624"/>
            <a:ext cx="608290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 dirty="0">
                <a:solidFill>
                  <a:srgbClr val="CC3300"/>
                </a:solidFill>
                <a:cs typeface="Times New Roman" panose="02020603050405020304" pitchFamily="18" charset="0"/>
              </a:rPr>
              <a:t>Research </a:t>
            </a:r>
            <a:r>
              <a:rPr lang="en-US" altLang="zh-TW" sz="2800" b="1" dirty="0" smtClean="0">
                <a:solidFill>
                  <a:srgbClr val="CC3300"/>
                </a:solidFill>
                <a:cs typeface="Times New Roman" panose="02020603050405020304" pitchFamily="18" charset="0"/>
              </a:rPr>
              <a:t>Highlights(11/2018)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579453"/>
              </p:ext>
            </p:extLst>
          </p:nvPr>
        </p:nvGraphicFramePr>
        <p:xfrm>
          <a:off x="2254755" y="1191597"/>
          <a:ext cx="7155945" cy="5561918"/>
        </p:xfrm>
        <a:graphic>
          <a:graphicData uri="http://schemas.openxmlformats.org/drawingml/2006/table">
            <a:tbl>
              <a:tblPr/>
              <a:tblGrid>
                <a:gridCol w="3628885"/>
                <a:gridCol w="3527060"/>
              </a:tblGrid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6, 6870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(2015)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8, 15929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(2017)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Physics 11, 748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(2015)</a:t>
                      </a:r>
                      <a:endParaRPr kumimoji="0" lang="zh-TW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S. G. Gwo (</a:t>
                      </a:r>
                      <a:r>
                        <a:rPr kumimoji="0" lang="zh-TW" altLang="fr-F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果尚志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8, 35 </a:t>
                      </a:r>
                      <a:r>
                        <a:rPr kumimoji="0" lang="fr-FR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(2017)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Science  347, 294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(2015)</a:t>
                      </a:r>
                      <a:endParaRPr kumimoji="0" lang="zh-TW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Y. Chi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季昀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(Chemistry)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Photonics 11, 63 </a:t>
                      </a:r>
                      <a:r>
                        <a:rPr kumimoji="0" lang="fr-FR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(2017) </a:t>
                      </a:r>
                      <a:endParaRPr kumimoji="0" lang="zh-TW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13315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300" b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Professor  H. T. </a:t>
                      </a:r>
                      <a:r>
                        <a:rPr lang="en-US" altLang="zh-TW" sz="1300" b="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Jeng</a:t>
                      </a:r>
                      <a:r>
                        <a:rPr lang="en-US" altLang="zh-TW" sz="1300" b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altLang="en-US" sz="1300" b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鄭弘泰</a:t>
                      </a:r>
                      <a:r>
                        <a:rPr lang="en-US" altLang="zh-TW" sz="1300" b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 (Physics) </a:t>
                      </a:r>
                    </a:p>
                    <a:p>
                      <a:pPr algn="l"/>
                      <a:r>
                        <a:rPr lang="en-US" altLang="zh-TW" sz="1300" b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Nature Communications 8, 929 </a:t>
                      </a:r>
                      <a:r>
                        <a:rPr lang="en-US" altLang="zh-TW" sz="13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(2017)</a:t>
                      </a:r>
                      <a:endParaRPr lang="zh-TW" altLang="en-US" sz="13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9059" marR="99059" marT="45689" marB="456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Y. W. Liu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劉怡維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Science 353, 669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TW" sz="13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Professor  H. T. </a:t>
                      </a:r>
                      <a:r>
                        <a:rPr lang="en-US" altLang="zh-TW" sz="1300" b="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Jeng</a:t>
                      </a:r>
                      <a:r>
                        <a:rPr lang="en-US" altLang="zh-TW" sz="13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altLang="en-US" sz="13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鄭弘泰</a:t>
                      </a:r>
                      <a:r>
                        <a:rPr lang="en-US" altLang="zh-TW" sz="13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 (Physics)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Nature Communications 8, 942 </a:t>
                      </a:r>
                      <a:r>
                        <a:rPr lang="en-US" altLang="zh-TW" sz="13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(2017)</a:t>
                      </a:r>
                      <a:endParaRPr lang="zh-TW" altLang="en-US" sz="13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9059" marR="99059" marT="45689" marB="456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10556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K. C. Hwang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黃國柱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Chemistry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8, 1812 </a:t>
                      </a:r>
                      <a:r>
                        <a:rPr kumimoji="0" lang="fr-FR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(2017)</a:t>
                      </a:r>
                      <a:endParaRPr kumimoji="0" lang="zh-TW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Jeng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10639 </a:t>
                      </a:r>
                      <a:r>
                        <a:rPr kumimoji="0" lang="fr-FR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R. S. Liu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劉瑞雄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&amp;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C. H. Cheng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鄭建鴻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Chemistry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Photonics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12,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doi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(2018)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  <a:tr h="486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10735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J. R. Kwo (</a:t>
                      </a:r>
                      <a:r>
                        <a:rPr kumimoji="0" lang="zh-TW" altLang="en-US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郭瑞年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</a:t>
                      </a:r>
                      <a:r>
                        <a:rPr kumimoji="0" lang="zh-TW" altLang="en-US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</a:t>
                      </a:r>
                      <a:r>
                        <a:rPr lang="en-US" altLang="zh-TW" sz="1300" b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(Physics) </a:t>
                      </a:r>
                      <a:endParaRPr kumimoji="0" lang="en-US" altLang="zh-TW" sz="1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9, 223  </a:t>
                      </a:r>
                      <a:r>
                        <a:rPr kumimoji="0" lang="fr-FR" altLang="zh-TW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(2018)</a:t>
                      </a:r>
                      <a:endParaRPr kumimoji="0" lang="zh-TW" altLang="en-US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C. C. Lin  (</a:t>
                      </a:r>
                      <a:r>
                        <a:rPr kumimoji="0" lang="zh-TW" altLang="fr-F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林俊成</a:t>
                      </a: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(Chemistry)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12516 </a:t>
                      </a:r>
                      <a:r>
                        <a:rPr kumimoji="0" lang="fr-FR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P. J. Hsu (</a:t>
                      </a:r>
                      <a:r>
                        <a:rPr kumimoji="0" lang="zh-TW" altLang="en-US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徐斌睿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9, 1571 </a:t>
                      </a:r>
                      <a:r>
                        <a:rPr kumimoji="0" lang="en-US" altLang="zh-TW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(2018)</a:t>
                      </a:r>
                      <a:endParaRPr kumimoji="0" lang="zh-TW" altLang="en-US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  <a:tr h="48600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13643 </a:t>
                      </a:r>
                      <a:r>
                        <a:rPr kumimoji="0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(2016)</a:t>
                      </a:r>
                      <a:endParaRPr kumimoji="0" lang="fr-FR" altLang="zh-TW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H. T. </a:t>
                      </a:r>
                      <a:r>
                        <a:rPr kumimoji="0" lang="en-US" altLang="zh-TW" sz="13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9, 1356 </a:t>
                      </a:r>
                      <a:r>
                        <a:rPr kumimoji="0" lang="en-US" altLang="zh-TW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(2018)</a:t>
                      </a:r>
                      <a:endParaRPr kumimoji="0" lang="zh-TW" altLang="en-US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 H. T. </a:t>
                      </a:r>
                      <a:r>
                        <a:rPr kumimoji="0" lang="en-US" altLang="zh-TW" sz="13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Jeng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(</a:t>
                      </a:r>
                      <a:r>
                        <a:rPr kumimoji="0" lang="zh-TW" altLang="en-US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鄭弘泰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(Physics)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7, 15176 </a:t>
                      </a:r>
                      <a:r>
                        <a:rPr kumimoji="0" lang="en-US" altLang="zh-TW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(2017)</a:t>
                      </a:r>
                      <a:endParaRPr kumimoji="0" lang="zh-TW" altLang="en-US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Professor S. P. Lai (</a:t>
                      </a:r>
                      <a:r>
                        <a:rPr kumimoji="0" lang="zh-TW" altLang="en-US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賴詩萍</a:t>
                      </a: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(Astronomy)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Nature Communications 9, 4636 </a:t>
                      </a:r>
                      <a:r>
                        <a:rPr kumimoji="0" lang="en-US" altLang="zh-TW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(2018)</a:t>
                      </a:r>
                      <a:endParaRPr kumimoji="0" lang="zh-TW" altLang="en-US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59" marR="99059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95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584730" y="1557339"/>
            <a:ext cx="951732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solidFill>
                <a:srgbClr val="008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3433890" y="487875"/>
            <a:ext cx="64469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理學院外籍生統計表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含陸生、僑生、不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含交換生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endParaRPr lang="en-US" altLang="zh-TW" sz="2200" b="1" dirty="0" smtClean="0">
              <a:solidFill>
                <a:srgbClr val="CC33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  (</a:t>
            </a:r>
            <a:r>
              <a:rPr lang="en-US" altLang="zh-TW" sz="2200" b="1" dirty="0" err="1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International Students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(11/2018)</a:t>
            </a:r>
            <a:r>
              <a:rPr lang="zh-TW" altLang="en-US" sz="2200" b="1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endParaRPr lang="zh-TW" altLang="en-US" sz="2200" b="1" dirty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0" name="Rectangle 57"/>
          <p:cNvSpPr>
            <a:spLocks noChangeArrowheads="1"/>
          </p:cNvSpPr>
          <p:nvPr/>
        </p:nvSpPr>
        <p:spPr bwMode="auto">
          <a:xfrm>
            <a:off x="896013" y="6261100"/>
            <a:ext cx="577334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b="1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      </a:t>
            </a:r>
            <a:endParaRPr lang="zh-TW" altLang="en-US" sz="1600" b="1">
              <a:solidFill>
                <a:srgbClr val="000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1" name="Rectangle 58"/>
          <p:cNvSpPr>
            <a:spLocks noChangeArrowheads="1"/>
          </p:cNvSpPr>
          <p:nvPr/>
        </p:nvSpPr>
        <p:spPr bwMode="auto">
          <a:xfrm>
            <a:off x="3938324" y="765175"/>
            <a:ext cx="3355314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12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2" name="Rectangle 59"/>
          <p:cNvSpPr>
            <a:spLocks noChangeArrowheads="1"/>
          </p:cNvSpPr>
          <p:nvPr/>
        </p:nvSpPr>
        <p:spPr bwMode="auto">
          <a:xfrm>
            <a:off x="4094825" y="981075"/>
            <a:ext cx="397787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28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4" name="Rectangle 88"/>
          <p:cNvSpPr>
            <a:spLocks noChangeArrowheads="1"/>
          </p:cNvSpPr>
          <p:nvPr/>
        </p:nvSpPr>
        <p:spPr bwMode="auto">
          <a:xfrm>
            <a:off x="4641719" y="476251"/>
            <a:ext cx="386093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6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418346"/>
              </p:ext>
            </p:extLst>
          </p:nvPr>
        </p:nvGraphicFramePr>
        <p:xfrm>
          <a:off x="672105" y="1743260"/>
          <a:ext cx="8512969" cy="4660665"/>
        </p:xfrm>
        <a:graphic>
          <a:graphicData uri="http://schemas.openxmlformats.org/drawingml/2006/table">
            <a:tbl>
              <a:tblPr/>
              <a:tblGrid>
                <a:gridCol w="4212388"/>
                <a:gridCol w="1473243"/>
                <a:gridCol w="1308762"/>
                <a:gridCol w="1518576"/>
              </a:tblGrid>
              <a:tr h="6479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系所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/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外籍生人數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總學生數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International Students (total students)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大學部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(B.S.)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碩士班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博士班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(Ph.D.)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(Mathematics)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16 (281)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7 (61)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(18)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9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(Physics)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18 (279)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9 (156)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13 (57)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(Astronomy)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(15)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(15)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(Chemistry)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18 (266)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12 (178)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63 (124)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(Statistics)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(48)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(11)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理學院學士班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(I.P.S.)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(90)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先進光源科技學位學程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(S.T.S.L.S.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Program)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(13)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計算與建模科學研究所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(ICMS)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(24)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(total)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166 (1638)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   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= 10 %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52 (916)         = 6 %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32 (495)      = 6 %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82 (227)           = 36 %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83" name="矩形 1"/>
          <p:cNvSpPr>
            <a:spLocks noChangeArrowheads="1"/>
          </p:cNvSpPr>
          <p:nvPr/>
        </p:nvSpPr>
        <p:spPr bwMode="auto">
          <a:xfrm>
            <a:off x="8054688" y="6429375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en-US" sz="1600" dirty="0" smtClean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來源：註冊</a:t>
            </a: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組</a:t>
            </a:r>
          </a:p>
        </p:txBody>
      </p:sp>
    </p:spTree>
    <p:extLst>
      <p:ext uri="{BB962C8B-B14F-4D97-AF65-F5344CB8AC3E}">
        <p14:creationId xmlns:p14="http://schemas.microsoft.com/office/powerpoint/2010/main" val="329402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1719</Words>
  <Application>Microsoft Office PowerPoint</Application>
  <PresentationFormat>A4 紙張 (210x297 公釐)</PresentationFormat>
  <Paragraphs>401</Paragraphs>
  <Slides>15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Office 佈景主題</vt:lpstr>
      <vt:lpstr>清華大學理學院 願景、現況、規劃 College of Science, NTHU  Vision, Status and Planning </vt:lpstr>
      <vt:lpstr>     Ⅰ願景 (Vision)</vt:lpstr>
      <vt:lpstr>PowerPoint 簡報</vt:lpstr>
      <vt:lpstr>理學院各系所專任助理教授/副教授/教授分佈表 (Assistant, Associate &amp; Full Professors) (11/2018)</vt:lpstr>
      <vt:lpstr>PowerPoint 簡報</vt:lpstr>
      <vt:lpstr>PowerPoint 簡報</vt:lpstr>
      <vt:lpstr>PowerPoint 簡報</vt:lpstr>
      <vt:lpstr>PowerPoint 簡報</vt:lpstr>
      <vt:lpstr>PowerPoint 簡報</vt:lpstr>
      <vt:lpstr>理學院之弱勢及威脅</vt:lpstr>
      <vt:lpstr>   Ⅲ未來規劃 (Planning)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Lee</dc:creator>
  <cp:lastModifiedBy>理學院張維娟</cp:lastModifiedBy>
  <cp:revision>39</cp:revision>
  <dcterms:created xsi:type="dcterms:W3CDTF">2012-11-25T05:37:01Z</dcterms:created>
  <dcterms:modified xsi:type="dcterms:W3CDTF">2018-11-29T03:06:53Z</dcterms:modified>
</cp:coreProperties>
</file>